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Agrandir Bold" charset="1" panose="00000800000000000000"/>
      <p:regular r:id="rId21"/>
    </p:embeddedFont>
    <p:embeddedFont>
      <p:font typeface="Poppins" charset="1" panose="00000500000000000000"/>
      <p:regular r:id="rId22"/>
    </p:embeddedFont>
    <p:embeddedFont>
      <p:font typeface="Poppins Bold" charset="1" panose="00000800000000000000"/>
      <p:regular r:id="rId23"/>
    </p:embeddedFont>
    <p:embeddedFont>
      <p:font typeface="Canva Sans Bold" charset="1" panose="020B0803030501040103"/>
      <p:regular r:id="rId24"/>
    </p:embeddedFont>
    <p:embeddedFont>
      <p:font typeface="Poppins Semi-Bold" charset="1" panose="000007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6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14.png" Type="http://schemas.openxmlformats.org/officeDocument/2006/relationships/image"/><Relationship Id="rId7" Target="../media/image1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Relationship Id="rId6" Target="../media/image1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1.png" Type="http://schemas.openxmlformats.org/officeDocument/2006/relationships/image"/><Relationship Id="rId5" Target="../media/image2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2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6.png" Type="http://schemas.openxmlformats.org/officeDocument/2006/relationships/image"/><Relationship Id="rId5" Target="../media/image2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21.png" Type="http://schemas.openxmlformats.org/officeDocument/2006/relationships/image"/><Relationship Id="rId5" Target="../media/image2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Relationship Id="rId6" Target="../media/image3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3.pn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6.png" Type="http://schemas.openxmlformats.org/officeDocument/2006/relationships/image"/><Relationship Id="rId5" Target="../media/image37.png" Type="http://schemas.openxmlformats.org/officeDocument/2006/relationships/image"/><Relationship Id="rId6" Target="../media/image38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Relationship Id="rId3" Target="../media/image29.svg" Type="http://schemas.openxmlformats.org/officeDocument/2006/relationships/image"/><Relationship Id="rId4" Target="../media/image3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454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CA91F5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535153" y="0"/>
            <a:ext cx="8759510" cy="10287000"/>
            <a:chOff x="0" y="0"/>
            <a:chExt cx="2307032" cy="27093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07032" cy="2709333"/>
            </a:xfrm>
            <a:custGeom>
              <a:avLst/>
              <a:gdLst/>
              <a:ahLst/>
              <a:cxnLst/>
              <a:rect r="r" b="b" t="t" l="l"/>
              <a:pathLst>
                <a:path h="2709333" w="2307032">
                  <a:moveTo>
                    <a:pt x="88383" y="0"/>
                  </a:moveTo>
                  <a:lnTo>
                    <a:pt x="2218649" y="0"/>
                  </a:lnTo>
                  <a:cubicBezTo>
                    <a:pt x="2242089" y="0"/>
                    <a:pt x="2264570" y="9312"/>
                    <a:pt x="2281145" y="25887"/>
                  </a:cubicBezTo>
                  <a:cubicBezTo>
                    <a:pt x="2297720" y="42462"/>
                    <a:pt x="2307032" y="64942"/>
                    <a:pt x="2307032" y="88383"/>
                  </a:cubicBezTo>
                  <a:lnTo>
                    <a:pt x="2307032" y="2620950"/>
                  </a:lnTo>
                  <a:cubicBezTo>
                    <a:pt x="2307032" y="2644391"/>
                    <a:pt x="2297720" y="2666872"/>
                    <a:pt x="2281145" y="2683446"/>
                  </a:cubicBezTo>
                  <a:cubicBezTo>
                    <a:pt x="2264570" y="2700021"/>
                    <a:pt x="2242089" y="2709333"/>
                    <a:pt x="2218649" y="2709333"/>
                  </a:cubicBezTo>
                  <a:lnTo>
                    <a:pt x="88383" y="2709333"/>
                  </a:lnTo>
                  <a:cubicBezTo>
                    <a:pt x="64942" y="2709333"/>
                    <a:pt x="42462" y="2700021"/>
                    <a:pt x="25887" y="2683446"/>
                  </a:cubicBezTo>
                  <a:cubicBezTo>
                    <a:pt x="9312" y="2666872"/>
                    <a:pt x="0" y="2644391"/>
                    <a:pt x="0" y="2620950"/>
                  </a:cubicBezTo>
                  <a:lnTo>
                    <a:pt x="0" y="88383"/>
                  </a:lnTo>
                  <a:cubicBezTo>
                    <a:pt x="0" y="64942"/>
                    <a:pt x="9312" y="42462"/>
                    <a:pt x="25887" y="25887"/>
                  </a:cubicBezTo>
                  <a:cubicBezTo>
                    <a:pt x="42462" y="9312"/>
                    <a:pt x="64942" y="0"/>
                    <a:pt x="88383" y="0"/>
                  </a:cubicBezTo>
                  <a:close/>
                </a:path>
              </a:pathLst>
            </a:custGeom>
            <a:solidFill>
              <a:srgbClr val="CA91F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2307032" cy="27760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058400" y="1028700"/>
            <a:ext cx="7200900" cy="8229600"/>
          </a:xfrm>
          <a:custGeom>
            <a:avLst/>
            <a:gdLst/>
            <a:ahLst/>
            <a:cxnLst/>
            <a:rect r="r" b="b" t="t" l="l"/>
            <a:pathLst>
              <a:path h="8229600" w="7200900">
                <a:moveTo>
                  <a:pt x="0" y="0"/>
                </a:moveTo>
                <a:lnTo>
                  <a:pt x="7200900" y="0"/>
                </a:lnTo>
                <a:lnTo>
                  <a:pt x="72009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073093" y="1622677"/>
            <a:ext cx="1432560" cy="358140"/>
          </a:xfrm>
          <a:custGeom>
            <a:avLst/>
            <a:gdLst/>
            <a:ahLst/>
            <a:cxnLst/>
            <a:rect r="r" b="b" t="t" l="l"/>
            <a:pathLst>
              <a:path h="358140" w="1432560">
                <a:moveTo>
                  <a:pt x="0" y="0"/>
                </a:moveTo>
                <a:lnTo>
                  <a:pt x="1432560" y="0"/>
                </a:lnTo>
                <a:lnTo>
                  <a:pt x="1432560" y="358140"/>
                </a:lnTo>
                <a:lnTo>
                  <a:pt x="0" y="3581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782648" y="2454275"/>
            <a:ext cx="6193655" cy="2689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00"/>
              </a:lnSpc>
            </a:pPr>
            <a:r>
              <a:rPr lang="en-US" sz="5000" b="tru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Spam Message Class</a:t>
            </a:r>
            <a:r>
              <a:rPr lang="en-US" sz="5000" b="tru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ification Using Decision Tree Machine Learning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33713" y="6193367"/>
            <a:ext cx="2639380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PROJECT MEMBERS 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80204" y="6790122"/>
            <a:ext cx="6583811" cy="2031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14"/>
              </a:lnSpc>
            </a:pPr>
            <a:r>
              <a:rPr lang="en-US" sz="2081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JOY SAMUL , ID : 241001001188</a:t>
            </a:r>
          </a:p>
          <a:p>
            <a:pPr algn="l">
              <a:lnSpc>
                <a:spcPts val="2659"/>
              </a:lnSpc>
            </a:pPr>
            <a:r>
              <a:rPr lang="en-US" sz="1899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JUNAYEED  AHMED , ID : 241001001172</a:t>
            </a:r>
          </a:p>
          <a:p>
            <a:pPr algn="l">
              <a:lnSpc>
                <a:spcPts val="2659"/>
              </a:lnSpc>
            </a:pPr>
            <a:r>
              <a:rPr lang="en-US" sz="1899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AGNIK ROY , ID : 241001001181</a:t>
            </a:r>
          </a:p>
          <a:p>
            <a:pPr algn="l">
              <a:lnSpc>
                <a:spcPts val="2659"/>
              </a:lnSpc>
            </a:pPr>
            <a:r>
              <a:rPr lang="en-US" sz="1899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SHOURJYA ROY, ID : 241001001179</a:t>
            </a:r>
          </a:p>
          <a:p>
            <a:pPr algn="l">
              <a:lnSpc>
                <a:spcPts val="2659"/>
              </a:lnSpc>
            </a:pPr>
            <a:r>
              <a:rPr lang="en-US" sz="1899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ARJU DAS, ID : 241001001155</a:t>
            </a:r>
          </a:p>
          <a:p>
            <a:pPr algn="l">
              <a:lnSpc>
                <a:spcPts val="2659"/>
              </a:lnSpc>
            </a:pPr>
            <a:r>
              <a:rPr lang="en-US" sz="1899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ANKITA SOM , ID : 241001001184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454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CA91F5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136546" y="2263469"/>
            <a:ext cx="995232" cy="995232"/>
            <a:chOff x="0" y="0"/>
            <a:chExt cx="1326976" cy="1326976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1326976" cy="1326976"/>
              <a:chOff x="0" y="0"/>
              <a:chExt cx="812800" cy="8128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A91F5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344057" y="344057"/>
              <a:ext cx="638862" cy="638862"/>
            </a:xfrm>
            <a:custGeom>
              <a:avLst/>
              <a:gdLst/>
              <a:ahLst/>
              <a:cxnLst/>
              <a:rect r="r" b="b" t="t" l="l"/>
              <a:pathLst>
                <a:path h="638862" w="638862">
                  <a:moveTo>
                    <a:pt x="0" y="0"/>
                  </a:moveTo>
                  <a:lnTo>
                    <a:pt x="638862" y="0"/>
                  </a:lnTo>
                  <a:lnTo>
                    <a:pt x="638862" y="638862"/>
                  </a:lnTo>
                  <a:lnTo>
                    <a:pt x="0" y="63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1844394" y="5403091"/>
            <a:ext cx="7252161" cy="5714646"/>
            <a:chOff x="0" y="0"/>
            <a:chExt cx="1910034" cy="150509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10034" cy="1505092"/>
            </a:xfrm>
            <a:custGeom>
              <a:avLst/>
              <a:gdLst/>
              <a:ahLst/>
              <a:cxnLst/>
              <a:rect r="r" b="b" t="t" l="l"/>
              <a:pathLst>
                <a:path h="1505092" w="1910034">
                  <a:moveTo>
                    <a:pt x="106753" y="0"/>
                  </a:moveTo>
                  <a:lnTo>
                    <a:pt x="1803281" y="0"/>
                  </a:lnTo>
                  <a:cubicBezTo>
                    <a:pt x="1831594" y="0"/>
                    <a:pt x="1858747" y="11247"/>
                    <a:pt x="1878767" y="31267"/>
                  </a:cubicBezTo>
                  <a:cubicBezTo>
                    <a:pt x="1898787" y="51287"/>
                    <a:pt x="1910034" y="78441"/>
                    <a:pt x="1910034" y="106753"/>
                  </a:cubicBezTo>
                  <a:lnTo>
                    <a:pt x="1910034" y="1398339"/>
                  </a:lnTo>
                  <a:cubicBezTo>
                    <a:pt x="1910034" y="1426651"/>
                    <a:pt x="1898787" y="1453804"/>
                    <a:pt x="1878767" y="1473825"/>
                  </a:cubicBezTo>
                  <a:cubicBezTo>
                    <a:pt x="1858747" y="1493845"/>
                    <a:pt x="1831594" y="1505092"/>
                    <a:pt x="1803281" y="1505092"/>
                  </a:cubicBezTo>
                  <a:lnTo>
                    <a:pt x="106753" y="1505092"/>
                  </a:lnTo>
                  <a:cubicBezTo>
                    <a:pt x="78441" y="1505092"/>
                    <a:pt x="51287" y="1493845"/>
                    <a:pt x="31267" y="1473825"/>
                  </a:cubicBezTo>
                  <a:cubicBezTo>
                    <a:pt x="11247" y="1453804"/>
                    <a:pt x="0" y="1426651"/>
                    <a:pt x="0" y="1398339"/>
                  </a:cubicBezTo>
                  <a:lnTo>
                    <a:pt x="0" y="106753"/>
                  </a:lnTo>
                  <a:cubicBezTo>
                    <a:pt x="0" y="78441"/>
                    <a:pt x="11247" y="51287"/>
                    <a:pt x="31267" y="31267"/>
                  </a:cubicBezTo>
                  <a:cubicBezTo>
                    <a:pt x="51287" y="11247"/>
                    <a:pt x="78441" y="0"/>
                    <a:pt x="106753" y="0"/>
                  </a:cubicBezTo>
                  <a:close/>
                </a:path>
              </a:pathLst>
            </a:custGeom>
            <a:solidFill>
              <a:srgbClr val="CA91F5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910034" cy="15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727175" y="1339451"/>
            <a:ext cx="995232" cy="995232"/>
            <a:chOff x="0" y="0"/>
            <a:chExt cx="1326976" cy="1326976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326976" cy="1326976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A91F5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344057" y="344057"/>
              <a:ext cx="638862" cy="638862"/>
            </a:xfrm>
            <a:custGeom>
              <a:avLst/>
              <a:gdLst/>
              <a:ahLst/>
              <a:cxnLst/>
              <a:rect r="r" b="b" t="t" l="l"/>
              <a:pathLst>
                <a:path h="638862" w="638862">
                  <a:moveTo>
                    <a:pt x="0" y="0"/>
                  </a:moveTo>
                  <a:lnTo>
                    <a:pt x="638862" y="0"/>
                  </a:lnTo>
                  <a:lnTo>
                    <a:pt x="638862" y="638862"/>
                  </a:lnTo>
                  <a:lnTo>
                    <a:pt x="0" y="63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2722407" y="6324311"/>
            <a:ext cx="995232" cy="995232"/>
            <a:chOff x="0" y="0"/>
            <a:chExt cx="1326976" cy="1326976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1326976" cy="1326976"/>
              <a:chOff x="0" y="0"/>
              <a:chExt cx="812800" cy="8128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CA91F5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22" id="22"/>
            <p:cNvSpPr/>
            <p:nvPr/>
          </p:nvSpPr>
          <p:spPr>
            <a:xfrm flipH="false" flipV="false" rot="0">
              <a:off x="344057" y="344057"/>
              <a:ext cx="638862" cy="638862"/>
            </a:xfrm>
            <a:custGeom>
              <a:avLst/>
              <a:gdLst/>
              <a:ahLst/>
              <a:cxnLst/>
              <a:rect r="r" b="b" t="t" l="l"/>
              <a:pathLst>
                <a:path h="638862" w="638862">
                  <a:moveTo>
                    <a:pt x="0" y="0"/>
                  </a:moveTo>
                  <a:lnTo>
                    <a:pt x="638862" y="0"/>
                  </a:lnTo>
                  <a:lnTo>
                    <a:pt x="638862" y="638862"/>
                  </a:lnTo>
                  <a:lnTo>
                    <a:pt x="0" y="63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3918578" y="1515034"/>
            <a:ext cx="1432560" cy="358140"/>
          </a:xfrm>
          <a:custGeom>
            <a:avLst/>
            <a:gdLst/>
            <a:ahLst/>
            <a:cxnLst/>
            <a:rect r="r" b="b" t="t" l="l"/>
            <a:pathLst>
              <a:path h="358140" w="1432560">
                <a:moveTo>
                  <a:pt x="0" y="0"/>
                </a:moveTo>
                <a:lnTo>
                  <a:pt x="1432560" y="0"/>
                </a:lnTo>
                <a:lnTo>
                  <a:pt x="1432560" y="358140"/>
                </a:lnTo>
                <a:lnTo>
                  <a:pt x="0" y="358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987144" y="2898736"/>
            <a:ext cx="6272156" cy="6359564"/>
          </a:xfrm>
          <a:custGeom>
            <a:avLst/>
            <a:gdLst/>
            <a:ahLst/>
            <a:cxnLst/>
            <a:rect r="r" b="b" t="t" l="l"/>
            <a:pathLst>
              <a:path h="6359564" w="6272156">
                <a:moveTo>
                  <a:pt x="0" y="0"/>
                </a:moveTo>
                <a:lnTo>
                  <a:pt x="6272156" y="0"/>
                </a:lnTo>
                <a:lnTo>
                  <a:pt x="6272156" y="6359564"/>
                </a:lnTo>
                <a:lnTo>
                  <a:pt x="0" y="63595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393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192024" y="2910470"/>
            <a:ext cx="4839321" cy="2492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436594" indent="-218297" lvl="1">
              <a:lnSpc>
                <a:spcPts val="2831"/>
              </a:lnSpc>
              <a:buFont typeface="Arial"/>
              <a:buChar char="•"/>
            </a:pPr>
            <a:r>
              <a:rPr lang="en-US" sz="202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B</a:t>
            </a:r>
            <a:r>
              <a:rPr lang="en-US" sz="202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illions of spam emails and messages a</a:t>
            </a:r>
            <a:r>
              <a:rPr lang="en-US" sz="2022" strike="noStrike" u="none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re sent daily.</a:t>
            </a:r>
          </a:p>
          <a:p>
            <a:pPr algn="ctr" marL="436594" indent="-218297" lvl="1">
              <a:lnSpc>
                <a:spcPts val="2831"/>
              </a:lnSpc>
              <a:buFont typeface="Arial"/>
              <a:buChar char="•"/>
            </a:pPr>
            <a:r>
              <a:rPr lang="en-US" sz="2022" strike="noStrike" u="none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Spam causes productivity loss.</a:t>
            </a:r>
          </a:p>
          <a:p>
            <a:pPr algn="ctr" marL="436594" indent="-218297" lvl="1">
              <a:lnSpc>
                <a:spcPts val="2831"/>
              </a:lnSpc>
              <a:buFont typeface="Arial"/>
              <a:buChar char="•"/>
            </a:pPr>
            <a:r>
              <a:rPr lang="en-US" sz="2022" strike="noStrike" u="none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Many spam messages contain scams and phishing attacks.</a:t>
            </a:r>
          </a:p>
          <a:p>
            <a:pPr algn="ctr" marL="436594" indent="-218297" lvl="1">
              <a:lnSpc>
                <a:spcPts val="2831"/>
              </a:lnSpc>
              <a:buFont typeface="Arial"/>
              <a:buChar char="•"/>
            </a:pPr>
            <a:r>
              <a:rPr lang="en-US" sz="2022" strike="noStrike" u="none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Manual filtering is inefficient.</a:t>
            </a:r>
          </a:p>
          <a:p>
            <a:pPr algn="ctr">
              <a:lnSpc>
                <a:spcPts val="2831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5774531" y="5076825"/>
            <a:ext cx="5155463" cy="2077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To build an i</a:t>
            </a:r>
            <a:r>
              <a:rPr lang="en-US" sz="2000" strike="noStrike" u="none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ntelligent system that automatically classifies incoming messages as:</a:t>
            </a:r>
          </a:p>
          <a:p>
            <a:pPr algn="ctr" marL="431801" indent="-215900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trike="noStrike" u="none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Spam</a:t>
            </a:r>
          </a:p>
          <a:p>
            <a:pPr algn="ctr" marL="431801" indent="-215900" lvl="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trike="noStrike" u="none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Ham (Not Spam)</a:t>
            </a:r>
          </a:p>
          <a:p>
            <a:pPr algn="ctr" marL="0" indent="0" lvl="1">
              <a:lnSpc>
                <a:spcPts val="2380"/>
              </a:lnSpc>
              <a:spcBef>
                <a:spcPct val="0"/>
              </a:spcBef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1192024" y="2328744"/>
            <a:ext cx="5505362" cy="432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94"/>
              </a:lnSpc>
              <a:spcBef>
                <a:spcPct val="0"/>
              </a:spcBef>
            </a:pPr>
            <a:r>
              <a:rPr lang="en-US" b="true" sz="2424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Why Spam</a:t>
            </a:r>
            <a:r>
              <a:rPr lang="en-US" b="true" sz="2424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 Detection is Important?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6087433" y="4445346"/>
            <a:ext cx="3309754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Proj</a:t>
            </a:r>
            <a:r>
              <a:rPr lang="en-US" b="true" sz="2400" strike="noStrike" u="non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ect Objective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352262" y="1163014"/>
            <a:ext cx="6388406" cy="208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6800" b="tru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Problem</a:t>
            </a:r>
          </a:p>
          <a:p>
            <a:pPr algn="l" marL="0" indent="0" lvl="0">
              <a:lnSpc>
                <a:spcPts val="7480"/>
              </a:lnSpc>
              <a:spcBef>
                <a:spcPct val="0"/>
              </a:spcBef>
            </a:pPr>
            <a:r>
              <a:rPr lang="en-US" b="true" sz="6800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Statemen</a:t>
            </a:r>
            <a:r>
              <a:rPr lang="en-US" b="true" sz="6800" strike="noStrike" u="non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42101" y="8051241"/>
            <a:ext cx="3355844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Inbox with Spam Fol</a:t>
            </a:r>
            <a:r>
              <a:rPr lang="en-US" sz="2000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de</a:t>
            </a:r>
            <a:r>
              <a:rPr lang="en-US" sz="2000" strike="noStrike" u="none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r and Important Folder.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580746" y="7486870"/>
            <a:ext cx="3278555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V</a:t>
            </a:r>
            <a:r>
              <a:rPr lang="en-US" b="true" sz="2400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isual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454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54127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CA91F5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258300" y="-186589"/>
            <a:ext cx="7938678" cy="5714646"/>
            <a:chOff x="0" y="0"/>
            <a:chExt cx="2090845" cy="15050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090845" cy="1505092"/>
            </a:xfrm>
            <a:custGeom>
              <a:avLst/>
              <a:gdLst/>
              <a:ahLst/>
              <a:cxnLst/>
              <a:rect r="r" b="b" t="t" l="l"/>
              <a:pathLst>
                <a:path h="1505092" w="2090845">
                  <a:moveTo>
                    <a:pt x="97522" y="0"/>
                  </a:moveTo>
                  <a:lnTo>
                    <a:pt x="1993324" y="0"/>
                  </a:lnTo>
                  <a:cubicBezTo>
                    <a:pt x="2019188" y="0"/>
                    <a:pt x="2043993" y="10275"/>
                    <a:pt x="2062282" y="28563"/>
                  </a:cubicBezTo>
                  <a:cubicBezTo>
                    <a:pt x="2080571" y="46852"/>
                    <a:pt x="2090845" y="71657"/>
                    <a:pt x="2090845" y="97522"/>
                  </a:cubicBezTo>
                  <a:lnTo>
                    <a:pt x="2090845" y="1407570"/>
                  </a:lnTo>
                  <a:cubicBezTo>
                    <a:pt x="2090845" y="1433435"/>
                    <a:pt x="2080571" y="1458240"/>
                    <a:pt x="2062282" y="1476528"/>
                  </a:cubicBezTo>
                  <a:cubicBezTo>
                    <a:pt x="2043993" y="1494817"/>
                    <a:pt x="2019188" y="1505092"/>
                    <a:pt x="1993324" y="1505092"/>
                  </a:cubicBezTo>
                  <a:lnTo>
                    <a:pt x="97522" y="1505092"/>
                  </a:lnTo>
                  <a:cubicBezTo>
                    <a:pt x="71657" y="1505092"/>
                    <a:pt x="46852" y="1494817"/>
                    <a:pt x="28563" y="1476528"/>
                  </a:cubicBezTo>
                  <a:cubicBezTo>
                    <a:pt x="10275" y="1458240"/>
                    <a:pt x="0" y="1433435"/>
                    <a:pt x="0" y="1407570"/>
                  </a:cubicBezTo>
                  <a:lnTo>
                    <a:pt x="0" y="97522"/>
                  </a:lnTo>
                  <a:cubicBezTo>
                    <a:pt x="0" y="71657"/>
                    <a:pt x="10275" y="46852"/>
                    <a:pt x="28563" y="28563"/>
                  </a:cubicBezTo>
                  <a:cubicBezTo>
                    <a:pt x="46852" y="10275"/>
                    <a:pt x="71657" y="0"/>
                    <a:pt x="97522" y="0"/>
                  </a:cubicBezTo>
                  <a:close/>
                </a:path>
              </a:pathLst>
            </a:custGeom>
            <a:solidFill>
              <a:srgbClr val="CA91F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2090845" cy="1571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942879" y="946727"/>
            <a:ext cx="5229661" cy="4581330"/>
          </a:xfrm>
          <a:custGeom>
            <a:avLst/>
            <a:gdLst/>
            <a:ahLst/>
            <a:cxnLst/>
            <a:rect r="r" b="b" t="t" l="l"/>
            <a:pathLst>
              <a:path h="4581330" w="5229661">
                <a:moveTo>
                  <a:pt x="0" y="0"/>
                </a:moveTo>
                <a:lnTo>
                  <a:pt x="5229661" y="0"/>
                </a:lnTo>
                <a:lnTo>
                  <a:pt x="5229661" y="4581330"/>
                </a:lnTo>
                <a:lnTo>
                  <a:pt x="0" y="45813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272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654127"/>
            <a:ext cx="8229600" cy="8229600"/>
          </a:xfrm>
          <a:custGeom>
            <a:avLst/>
            <a:gdLst/>
            <a:ahLst/>
            <a:cxnLst/>
            <a:rect r="r" b="b" t="t" l="l"/>
            <a:pathLst>
              <a:path h="8229600" w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588370" y="5938434"/>
            <a:ext cx="7938678" cy="21228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578"/>
              </a:lnSpc>
              <a:spcBef>
                <a:spcPct val="0"/>
              </a:spcBef>
            </a:pPr>
            <a:r>
              <a:rPr lang="en-US" b="true" sz="6889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Introduction to Mac</a:t>
            </a:r>
            <a:r>
              <a:rPr lang="en-US" b="true" sz="6889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hine</a:t>
            </a:r>
            <a:r>
              <a:rPr lang="en-US" b="true" sz="6889" strike="noStrike" u="non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 Learning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454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CA91F5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790215" y="5310188"/>
            <a:ext cx="10499993" cy="3213685"/>
            <a:chOff x="0" y="0"/>
            <a:chExt cx="2765430" cy="84640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65430" cy="846403"/>
            </a:xfrm>
            <a:custGeom>
              <a:avLst/>
              <a:gdLst/>
              <a:ahLst/>
              <a:cxnLst/>
              <a:rect r="r" b="b" t="t" l="l"/>
              <a:pathLst>
                <a:path h="846403" w="2765430">
                  <a:moveTo>
                    <a:pt x="73733" y="0"/>
                  </a:moveTo>
                  <a:lnTo>
                    <a:pt x="2691698" y="0"/>
                  </a:lnTo>
                  <a:cubicBezTo>
                    <a:pt x="2711253" y="0"/>
                    <a:pt x="2730007" y="7768"/>
                    <a:pt x="2743834" y="21596"/>
                  </a:cubicBezTo>
                  <a:cubicBezTo>
                    <a:pt x="2757662" y="35423"/>
                    <a:pt x="2765430" y="54178"/>
                    <a:pt x="2765430" y="73733"/>
                  </a:cubicBezTo>
                  <a:lnTo>
                    <a:pt x="2765430" y="772670"/>
                  </a:lnTo>
                  <a:cubicBezTo>
                    <a:pt x="2765430" y="813391"/>
                    <a:pt x="2732419" y="846403"/>
                    <a:pt x="2691698" y="846403"/>
                  </a:cubicBezTo>
                  <a:lnTo>
                    <a:pt x="73733" y="846403"/>
                  </a:lnTo>
                  <a:cubicBezTo>
                    <a:pt x="54178" y="846403"/>
                    <a:pt x="35423" y="838634"/>
                    <a:pt x="21596" y="824807"/>
                  </a:cubicBezTo>
                  <a:cubicBezTo>
                    <a:pt x="7768" y="810979"/>
                    <a:pt x="0" y="792225"/>
                    <a:pt x="0" y="772670"/>
                  </a:cubicBezTo>
                  <a:lnTo>
                    <a:pt x="0" y="73733"/>
                  </a:lnTo>
                  <a:cubicBezTo>
                    <a:pt x="0" y="33011"/>
                    <a:pt x="33011" y="0"/>
                    <a:pt x="73733" y="0"/>
                  </a:cubicBezTo>
                  <a:close/>
                </a:path>
              </a:pathLst>
            </a:custGeom>
            <a:solidFill>
              <a:srgbClr val="CA91F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2765430" cy="9130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515034" y="1763128"/>
            <a:ext cx="3291284" cy="3213685"/>
            <a:chOff x="0" y="0"/>
            <a:chExt cx="866862" cy="8464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66862" cy="846446"/>
            </a:xfrm>
            <a:custGeom>
              <a:avLst/>
              <a:gdLst/>
              <a:ahLst/>
              <a:cxnLst/>
              <a:rect r="r" b="b" t="t" l="l"/>
              <a:pathLst>
                <a:path h="846446" w="866862">
                  <a:moveTo>
                    <a:pt x="866862" y="47045"/>
                  </a:moveTo>
                  <a:lnTo>
                    <a:pt x="866862" y="799401"/>
                  </a:lnTo>
                  <a:cubicBezTo>
                    <a:pt x="866862" y="825383"/>
                    <a:pt x="845799" y="846446"/>
                    <a:pt x="819817" y="846446"/>
                  </a:cubicBezTo>
                  <a:lnTo>
                    <a:pt x="47045" y="846446"/>
                  </a:lnTo>
                  <a:cubicBezTo>
                    <a:pt x="34568" y="846446"/>
                    <a:pt x="22602" y="841490"/>
                    <a:pt x="13779" y="832667"/>
                  </a:cubicBezTo>
                  <a:cubicBezTo>
                    <a:pt x="4957" y="823844"/>
                    <a:pt x="0" y="811878"/>
                    <a:pt x="0" y="799401"/>
                  </a:cubicBezTo>
                  <a:lnTo>
                    <a:pt x="0" y="47045"/>
                  </a:lnTo>
                  <a:cubicBezTo>
                    <a:pt x="0" y="34568"/>
                    <a:pt x="4957" y="22602"/>
                    <a:pt x="13779" y="13779"/>
                  </a:cubicBezTo>
                  <a:cubicBezTo>
                    <a:pt x="22602" y="4957"/>
                    <a:pt x="34568" y="0"/>
                    <a:pt x="47045" y="0"/>
                  </a:cubicBezTo>
                  <a:lnTo>
                    <a:pt x="819817" y="0"/>
                  </a:lnTo>
                  <a:cubicBezTo>
                    <a:pt x="832294" y="0"/>
                    <a:pt x="844260" y="4957"/>
                    <a:pt x="853082" y="13779"/>
                  </a:cubicBezTo>
                  <a:cubicBezTo>
                    <a:pt x="861905" y="22602"/>
                    <a:pt x="866862" y="34568"/>
                    <a:pt x="866862" y="47045"/>
                  </a:cubicBezTo>
                  <a:close/>
                </a:path>
              </a:pathLst>
            </a:custGeom>
            <a:solidFill>
              <a:srgbClr val="D5FF3A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866862" cy="9035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06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515034" y="5310188"/>
            <a:ext cx="3291284" cy="3492358"/>
            <a:chOff x="0" y="0"/>
            <a:chExt cx="866862" cy="91984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66862" cy="919845"/>
            </a:xfrm>
            <a:custGeom>
              <a:avLst/>
              <a:gdLst/>
              <a:ahLst/>
              <a:cxnLst/>
              <a:rect r="r" b="b" t="t" l="l"/>
              <a:pathLst>
                <a:path h="919845" w="866862">
                  <a:moveTo>
                    <a:pt x="866862" y="47045"/>
                  </a:moveTo>
                  <a:lnTo>
                    <a:pt x="866862" y="872800"/>
                  </a:lnTo>
                  <a:cubicBezTo>
                    <a:pt x="866862" y="885277"/>
                    <a:pt x="861905" y="897243"/>
                    <a:pt x="853082" y="906066"/>
                  </a:cubicBezTo>
                  <a:cubicBezTo>
                    <a:pt x="844260" y="914889"/>
                    <a:pt x="832294" y="919845"/>
                    <a:pt x="819817" y="919845"/>
                  </a:cubicBezTo>
                  <a:lnTo>
                    <a:pt x="47045" y="919845"/>
                  </a:lnTo>
                  <a:cubicBezTo>
                    <a:pt x="34568" y="919845"/>
                    <a:pt x="22602" y="914889"/>
                    <a:pt x="13779" y="906066"/>
                  </a:cubicBezTo>
                  <a:cubicBezTo>
                    <a:pt x="4957" y="897243"/>
                    <a:pt x="0" y="885277"/>
                    <a:pt x="0" y="872800"/>
                  </a:cubicBezTo>
                  <a:lnTo>
                    <a:pt x="0" y="47045"/>
                  </a:lnTo>
                  <a:cubicBezTo>
                    <a:pt x="0" y="34568"/>
                    <a:pt x="4957" y="22602"/>
                    <a:pt x="13779" y="13779"/>
                  </a:cubicBezTo>
                  <a:cubicBezTo>
                    <a:pt x="22602" y="4957"/>
                    <a:pt x="34568" y="0"/>
                    <a:pt x="47045" y="0"/>
                  </a:cubicBezTo>
                  <a:lnTo>
                    <a:pt x="819817" y="0"/>
                  </a:lnTo>
                  <a:cubicBezTo>
                    <a:pt x="832294" y="0"/>
                    <a:pt x="844260" y="4957"/>
                    <a:pt x="853082" y="13779"/>
                  </a:cubicBezTo>
                  <a:cubicBezTo>
                    <a:pt x="861905" y="22602"/>
                    <a:pt x="866862" y="34568"/>
                    <a:pt x="866862" y="47045"/>
                  </a:cubicBezTo>
                  <a:close/>
                </a:path>
              </a:pathLst>
            </a:custGeom>
            <a:solidFill>
              <a:srgbClr val="CA91F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866862" cy="9769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06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5155270" y="5310187"/>
            <a:ext cx="3291284" cy="3492358"/>
            <a:chOff x="0" y="0"/>
            <a:chExt cx="866862" cy="91984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66862" cy="919845"/>
            </a:xfrm>
            <a:custGeom>
              <a:avLst/>
              <a:gdLst/>
              <a:ahLst/>
              <a:cxnLst/>
              <a:rect r="r" b="b" t="t" l="l"/>
              <a:pathLst>
                <a:path h="919845" w="866862">
                  <a:moveTo>
                    <a:pt x="866862" y="47045"/>
                  </a:moveTo>
                  <a:lnTo>
                    <a:pt x="866862" y="872800"/>
                  </a:lnTo>
                  <a:cubicBezTo>
                    <a:pt x="866862" y="885277"/>
                    <a:pt x="861905" y="897243"/>
                    <a:pt x="853082" y="906066"/>
                  </a:cubicBezTo>
                  <a:cubicBezTo>
                    <a:pt x="844260" y="914889"/>
                    <a:pt x="832294" y="919845"/>
                    <a:pt x="819817" y="919845"/>
                  </a:cubicBezTo>
                  <a:lnTo>
                    <a:pt x="47045" y="919845"/>
                  </a:lnTo>
                  <a:cubicBezTo>
                    <a:pt x="34568" y="919845"/>
                    <a:pt x="22602" y="914889"/>
                    <a:pt x="13779" y="906066"/>
                  </a:cubicBezTo>
                  <a:cubicBezTo>
                    <a:pt x="4957" y="897243"/>
                    <a:pt x="0" y="885277"/>
                    <a:pt x="0" y="872800"/>
                  </a:cubicBezTo>
                  <a:lnTo>
                    <a:pt x="0" y="47045"/>
                  </a:lnTo>
                  <a:cubicBezTo>
                    <a:pt x="0" y="34568"/>
                    <a:pt x="4957" y="22602"/>
                    <a:pt x="13779" y="13779"/>
                  </a:cubicBezTo>
                  <a:cubicBezTo>
                    <a:pt x="22602" y="4957"/>
                    <a:pt x="34568" y="0"/>
                    <a:pt x="47045" y="0"/>
                  </a:cubicBezTo>
                  <a:lnTo>
                    <a:pt x="819817" y="0"/>
                  </a:lnTo>
                  <a:cubicBezTo>
                    <a:pt x="832294" y="0"/>
                    <a:pt x="844260" y="4957"/>
                    <a:pt x="853082" y="13779"/>
                  </a:cubicBezTo>
                  <a:cubicBezTo>
                    <a:pt x="861905" y="22602"/>
                    <a:pt x="866862" y="34568"/>
                    <a:pt x="866862" y="47045"/>
                  </a:cubicBezTo>
                  <a:close/>
                </a:path>
              </a:pathLst>
            </a:custGeom>
            <a:solidFill>
              <a:srgbClr val="D5FF3A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866862" cy="9769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06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6548034" y="3463690"/>
            <a:ext cx="421480" cy="1679810"/>
          </a:xfrm>
          <a:custGeom>
            <a:avLst/>
            <a:gdLst/>
            <a:ahLst/>
            <a:cxnLst/>
            <a:rect r="r" b="b" t="t" l="l"/>
            <a:pathLst>
              <a:path h="1679810" w="421480">
                <a:moveTo>
                  <a:pt x="0" y="0"/>
                </a:moveTo>
                <a:lnTo>
                  <a:pt x="421480" y="0"/>
                </a:lnTo>
                <a:lnTo>
                  <a:pt x="421480" y="1679810"/>
                </a:lnTo>
                <a:lnTo>
                  <a:pt x="0" y="16798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1372290" y="1028700"/>
            <a:ext cx="5887010" cy="8229600"/>
          </a:xfrm>
          <a:custGeom>
            <a:avLst/>
            <a:gdLst/>
            <a:ahLst/>
            <a:cxnLst/>
            <a:rect r="r" b="b" t="t" l="l"/>
            <a:pathLst>
              <a:path h="8229600" w="5887010">
                <a:moveTo>
                  <a:pt x="0" y="0"/>
                </a:moveTo>
                <a:lnTo>
                  <a:pt x="5887010" y="0"/>
                </a:lnTo>
                <a:lnTo>
                  <a:pt x="58870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4258" t="-10403" r="0" b="-14251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5181263" y="904875"/>
            <a:ext cx="6191028" cy="2135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590"/>
              </a:lnSpc>
              <a:spcBef>
                <a:spcPct val="0"/>
              </a:spcBef>
            </a:pPr>
            <a:r>
              <a:rPr lang="en-US" b="true" sz="6900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In</a:t>
            </a:r>
            <a:r>
              <a:rPr lang="en-US" b="true" sz="6900" strike="noStrike" u="non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troduci</a:t>
            </a:r>
            <a:r>
              <a:rPr lang="en-US" b="true" sz="6900" strike="noStrike" u="non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n</a:t>
            </a:r>
            <a:r>
              <a:rPr lang="en-US" b="true" sz="6900" strike="noStrike" u="non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g</a:t>
            </a:r>
            <a:r>
              <a:rPr lang="en-US" b="true" sz="6900" strike="noStrike" u="non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 </a:t>
            </a:r>
            <a:r>
              <a:rPr lang="en-US" b="true" sz="6900" strike="noStrike" u="non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to Decision</a:t>
            </a:r>
            <a:r>
              <a:rPr lang="en-US" b="true" sz="6900" strike="noStrike" u="non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 Tree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609141" y="2845410"/>
            <a:ext cx="3035615" cy="19387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8"/>
              </a:lnSpc>
            </a:pPr>
            <a:r>
              <a:rPr lang="en-US" sz="21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De</a:t>
            </a:r>
            <a:r>
              <a:rPr lang="en-US" sz="21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cision Tree is a supervised lea</a:t>
            </a:r>
            <a:r>
              <a:rPr lang="en-US" sz="21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rning algorithm that makes decisions using a tree-like structure.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609141" y="1848075"/>
            <a:ext cx="3103071" cy="843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a</a:t>
            </a:r>
            <a:r>
              <a:rPr lang="en-US" b="true" sz="24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Decision Tree?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609141" y="6012355"/>
            <a:ext cx="3064925" cy="2877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sz="18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algor</a:t>
            </a:r>
            <a:r>
              <a:rPr lang="en-US" sz="18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ithm:</a:t>
            </a:r>
          </a:p>
          <a:p>
            <a:pPr algn="ctr" marL="393241" indent="-196620" lvl="1">
              <a:lnSpc>
                <a:spcPts val="2549"/>
              </a:lnSpc>
              <a:buAutoNum type="arabicPeriod" startAt="1"/>
            </a:pPr>
            <a:r>
              <a:rPr lang="en-US" sz="18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Selects the best feature.</a:t>
            </a:r>
          </a:p>
          <a:p>
            <a:pPr algn="ctr" marL="393241" indent="-196620" lvl="1">
              <a:lnSpc>
                <a:spcPts val="2549"/>
              </a:lnSpc>
              <a:buAutoNum type="arabicPeriod" startAt="1"/>
            </a:pPr>
            <a:r>
              <a:rPr lang="en-US" sz="18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Splits the </a:t>
            </a:r>
            <a:r>
              <a:rPr lang="en-US" sz="18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dataset.</a:t>
            </a:r>
          </a:p>
          <a:p>
            <a:pPr algn="ctr" marL="393241" indent="-196620" lvl="1">
              <a:lnSpc>
                <a:spcPts val="2549"/>
              </a:lnSpc>
              <a:buAutoNum type="arabicPeriod" startAt="1"/>
            </a:pPr>
            <a:r>
              <a:rPr lang="en-US" sz="18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Creates branches.</a:t>
            </a:r>
          </a:p>
          <a:p>
            <a:pPr algn="ctr" marL="393241" indent="-196620" lvl="1">
              <a:lnSpc>
                <a:spcPts val="2549"/>
              </a:lnSpc>
              <a:buAutoNum type="arabicPeriod" startAt="1"/>
            </a:pPr>
            <a:r>
              <a:rPr lang="en-US" sz="182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Continues splitting until classification is achieved.</a:t>
            </a:r>
          </a:p>
          <a:p>
            <a:pPr algn="ctr">
              <a:lnSpc>
                <a:spcPts val="2549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5181263" y="5905871"/>
            <a:ext cx="3094240" cy="2774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483931" indent="-241965" lvl="1">
              <a:lnSpc>
                <a:spcPts val="3138"/>
              </a:lnSpc>
              <a:buFont typeface="Arial"/>
              <a:buChar char="•"/>
            </a:pPr>
            <a:r>
              <a:rPr lang="en-US" sz="22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2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asy to understand</a:t>
            </a:r>
          </a:p>
          <a:p>
            <a:pPr algn="ctr" marL="483931" indent="-241965" lvl="1">
              <a:lnSpc>
                <a:spcPts val="3138"/>
              </a:lnSpc>
              <a:buFont typeface="Arial"/>
              <a:buChar char="•"/>
            </a:pPr>
            <a:r>
              <a:rPr lang="en-US" sz="22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Easy to visualize</a:t>
            </a:r>
          </a:p>
          <a:p>
            <a:pPr algn="ctr" marL="483931" indent="-241965" lvl="1">
              <a:lnSpc>
                <a:spcPts val="3138"/>
              </a:lnSpc>
              <a:buFont typeface="Arial"/>
              <a:buChar char="•"/>
            </a:pPr>
            <a:r>
              <a:rPr lang="en-US" sz="22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Good interpretability</a:t>
            </a:r>
          </a:p>
          <a:p>
            <a:pPr algn="ctr" marL="483931" indent="-241965" lvl="1">
              <a:lnSpc>
                <a:spcPts val="3138"/>
              </a:lnSpc>
              <a:buFont typeface="Arial"/>
              <a:buChar char="•"/>
            </a:pPr>
            <a:r>
              <a:rPr lang="en-US" sz="22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Fast pr</a:t>
            </a:r>
            <a:r>
              <a:rPr lang="en-US" sz="224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ediction</a:t>
            </a:r>
          </a:p>
          <a:p>
            <a:pPr algn="ctr">
              <a:lnSpc>
                <a:spcPts val="3138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1642869" y="5425615"/>
            <a:ext cx="2968159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Work</a:t>
            </a:r>
            <a:r>
              <a:rPr lang="en-US" b="true" sz="24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ing Principl</a:t>
            </a:r>
            <a:r>
              <a:rPr lang="en-US" b="true" sz="24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5221567" y="5418618"/>
            <a:ext cx="3237983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b="true" sz="24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Advan</a:t>
            </a:r>
            <a:r>
              <a:rPr lang="en-US" b="true" sz="24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tages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454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CA91F5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7933" y="-945719"/>
            <a:ext cx="14932134" cy="6650008"/>
            <a:chOff x="0" y="0"/>
            <a:chExt cx="3932743" cy="175144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932743" cy="1751442"/>
            </a:xfrm>
            <a:custGeom>
              <a:avLst/>
              <a:gdLst/>
              <a:ahLst/>
              <a:cxnLst/>
              <a:rect r="r" b="b" t="t" l="l"/>
              <a:pathLst>
                <a:path h="1751442" w="3932743">
                  <a:moveTo>
                    <a:pt x="51847" y="0"/>
                  </a:moveTo>
                  <a:lnTo>
                    <a:pt x="3880896" y="0"/>
                  </a:lnTo>
                  <a:cubicBezTo>
                    <a:pt x="3894647" y="0"/>
                    <a:pt x="3907834" y="5462"/>
                    <a:pt x="3917557" y="15186"/>
                  </a:cubicBezTo>
                  <a:cubicBezTo>
                    <a:pt x="3927281" y="24909"/>
                    <a:pt x="3932743" y="38097"/>
                    <a:pt x="3932743" y="51847"/>
                  </a:cubicBezTo>
                  <a:lnTo>
                    <a:pt x="3932743" y="1699595"/>
                  </a:lnTo>
                  <a:cubicBezTo>
                    <a:pt x="3932743" y="1728229"/>
                    <a:pt x="3909530" y="1751442"/>
                    <a:pt x="3880896" y="1751442"/>
                  </a:cubicBezTo>
                  <a:lnTo>
                    <a:pt x="51847" y="1751442"/>
                  </a:lnTo>
                  <a:cubicBezTo>
                    <a:pt x="38097" y="1751442"/>
                    <a:pt x="24909" y="1745980"/>
                    <a:pt x="15186" y="1736257"/>
                  </a:cubicBezTo>
                  <a:cubicBezTo>
                    <a:pt x="5462" y="1726533"/>
                    <a:pt x="0" y="1713346"/>
                    <a:pt x="0" y="1699595"/>
                  </a:cubicBezTo>
                  <a:lnTo>
                    <a:pt x="0" y="51847"/>
                  </a:lnTo>
                  <a:cubicBezTo>
                    <a:pt x="0" y="38097"/>
                    <a:pt x="5462" y="24909"/>
                    <a:pt x="15186" y="15186"/>
                  </a:cubicBezTo>
                  <a:cubicBezTo>
                    <a:pt x="24909" y="5462"/>
                    <a:pt x="38097" y="0"/>
                    <a:pt x="51847" y="0"/>
                  </a:cubicBezTo>
                  <a:close/>
                </a:path>
              </a:pathLst>
            </a:custGeom>
            <a:solidFill>
              <a:srgbClr val="CA91F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932743" cy="1818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6596918" y="6360995"/>
            <a:ext cx="421480" cy="1679810"/>
          </a:xfrm>
          <a:custGeom>
            <a:avLst/>
            <a:gdLst/>
            <a:ahLst/>
            <a:cxnLst/>
            <a:rect r="r" b="b" t="t" l="l"/>
            <a:pathLst>
              <a:path h="1679810" w="421480">
                <a:moveTo>
                  <a:pt x="0" y="0"/>
                </a:moveTo>
                <a:lnTo>
                  <a:pt x="421480" y="0"/>
                </a:lnTo>
                <a:lnTo>
                  <a:pt x="421480" y="1679810"/>
                </a:lnTo>
                <a:lnTo>
                  <a:pt x="0" y="16798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8580796" y="360764"/>
          <a:ext cx="7315200" cy="5343525"/>
        </p:xfrm>
        <a:graphic>
          <a:graphicData uri="http://schemas.openxmlformats.org/drawingml/2006/table">
            <a:tbl>
              <a:tblPr/>
              <a:tblGrid>
                <a:gridCol w="3657600"/>
                <a:gridCol w="3657600"/>
              </a:tblGrid>
              <a:tr h="1210903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4199"/>
                        </a:lnSpc>
                        <a:defRPr/>
                      </a:pPr>
                      <a:r>
                        <a:rPr lang="en-US" sz="29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Message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4619"/>
                        </a:lnSpc>
                        <a:defRPr/>
                      </a:pPr>
                      <a:r>
                        <a:rPr lang="en-US" sz="32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Label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99FF"/>
                    </a:solidFill>
                  </a:tcPr>
                </a:tc>
              </a:tr>
              <a:tr h="103315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Win a free iPhone now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Spam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</a:tr>
              <a:tr h="103315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Meeting tomorrow at 10 AM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Ham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</a:tr>
              <a:tr h="103315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Claim your reward today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Spam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</a:tr>
              <a:tr h="103315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Project submission deadline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CDFF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3079"/>
                        </a:lnSpc>
                        <a:defRPr/>
                      </a:pPr>
                      <a:r>
                        <a:rPr lang="en-US" sz="2199" b="true">
                          <a:solidFill>
                            <a:srgbClr val="000000"/>
                          </a:solidFill>
                          <a:latin typeface="Canva Sans Bold"/>
                          <a:ea typeface="Canva Sans Bold"/>
                          <a:cs typeface="Canva Sans Bold"/>
                          <a:sym typeface="Canva Sans Bold"/>
                        </a:rPr>
                        <a:t>Ham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3FF"/>
                    </a:solidFill>
                  </a:tcPr>
                </a:tc>
              </a:tr>
            </a:tbl>
          </a:graphicData>
        </a:graphic>
      </p:graphicFrame>
      <p:sp>
        <p:nvSpPr>
          <p:cNvPr name="Freeform 10" id="10"/>
          <p:cNvSpPr/>
          <p:nvPr/>
        </p:nvSpPr>
        <p:spPr>
          <a:xfrm flipH="false" flipV="false" rot="0">
            <a:off x="13316573" y="5075253"/>
            <a:ext cx="3942727" cy="4114800"/>
          </a:xfrm>
          <a:custGeom>
            <a:avLst/>
            <a:gdLst/>
            <a:ahLst/>
            <a:cxnLst/>
            <a:rect r="r" b="b" t="t" l="l"/>
            <a:pathLst>
              <a:path h="4114800" w="3942727">
                <a:moveTo>
                  <a:pt x="0" y="0"/>
                </a:moveTo>
                <a:lnTo>
                  <a:pt x="3942727" y="0"/>
                </a:lnTo>
                <a:lnTo>
                  <a:pt x="39427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5143500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77933" y="27940"/>
            <a:ext cx="5871241" cy="1944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b="true">
                <a:solidFill>
                  <a:srgbClr val="D5FF3A"/>
                </a:solidFill>
                <a:latin typeface="Agrandir Bold"/>
                <a:ea typeface="Agrandir Bold"/>
                <a:cs typeface="Agrandir Bold"/>
                <a:sym typeface="Agrandir Bold"/>
              </a:rPr>
              <a:t>Dataset Description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677933" y="2544577"/>
            <a:ext cx="6481383" cy="153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66914" indent="-233457" lvl="1">
              <a:lnSpc>
                <a:spcPts val="3027"/>
              </a:lnSpc>
              <a:buFont typeface="Arial"/>
              <a:buChar char="•"/>
            </a:pPr>
            <a:r>
              <a:rPr lang="en-US" sz="216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To</a:t>
            </a:r>
            <a:r>
              <a:rPr lang="en-US" sz="216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tal Messages: 200</a:t>
            </a:r>
          </a:p>
          <a:p>
            <a:pPr algn="l" marL="466914" indent="-233457" lvl="1">
              <a:lnSpc>
                <a:spcPts val="3027"/>
              </a:lnSpc>
              <a:buFont typeface="Arial"/>
              <a:buChar char="•"/>
            </a:pPr>
            <a:r>
              <a:rPr lang="en-US" sz="216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Spam Messages: 100</a:t>
            </a:r>
          </a:p>
          <a:p>
            <a:pPr algn="l" marL="466914" indent="-233457" lvl="1">
              <a:lnSpc>
                <a:spcPts val="3027"/>
              </a:lnSpc>
              <a:buFont typeface="Arial"/>
              <a:buChar char="•"/>
            </a:pPr>
            <a:r>
              <a:rPr lang="en-US" sz="216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Ham Messages: 100</a:t>
            </a:r>
          </a:p>
          <a:p>
            <a:pPr algn="l">
              <a:lnSpc>
                <a:spcPts val="3027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677933" y="1954470"/>
            <a:ext cx="4918985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Dat</a:t>
            </a:r>
            <a:r>
              <a:rPr lang="en-US" sz="2400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aset</a:t>
            </a:r>
            <a:r>
              <a:rPr lang="en-US" sz="2400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 Information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370290" y="6275789"/>
            <a:ext cx="4918985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Dat</a:t>
            </a:r>
            <a:r>
              <a:rPr lang="en-US" sz="2400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aset </a:t>
            </a:r>
            <a:r>
              <a:rPr lang="en-US" sz="2400" b="true">
                <a:solidFill>
                  <a:srgbClr val="D5FF3A"/>
                </a:solidFill>
                <a:latin typeface="Poppins Bold"/>
                <a:ea typeface="Poppins Bold"/>
                <a:cs typeface="Poppins Bold"/>
                <a:sym typeface="Poppins Bold"/>
              </a:rPr>
              <a:t>  format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7370290" y="7065978"/>
            <a:ext cx="6481383" cy="1536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66914" indent="-233457" lvl="1">
              <a:lnSpc>
                <a:spcPts val="3027"/>
              </a:lnSpc>
              <a:buFont typeface="Arial"/>
              <a:buChar char="•"/>
            </a:pPr>
            <a:r>
              <a:rPr lang="en-US" sz="216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CSV</a:t>
            </a:r>
            <a:r>
              <a:rPr lang="en-US" sz="216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 File:</a:t>
            </a:r>
          </a:p>
          <a:p>
            <a:pPr algn="l" marL="466914" indent="-233457" lvl="1">
              <a:lnSpc>
                <a:spcPts val="3027"/>
              </a:lnSpc>
              <a:buFont typeface="Arial"/>
              <a:buChar char="•"/>
            </a:pPr>
            <a:r>
              <a:rPr lang="en-US" sz="216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Message Column</a:t>
            </a:r>
          </a:p>
          <a:p>
            <a:pPr algn="l" marL="466914" indent="-233457" lvl="1">
              <a:lnSpc>
                <a:spcPts val="3027"/>
              </a:lnSpc>
              <a:buFont typeface="Arial"/>
              <a:buChar char="•"/>
            </a:pPr>
            <a:r>
              <a:rPr lang="en-US" sz="216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162">
                <a:solidFill>
                  <a:srgbClr val="D5FF3A"/>
                </a:solidFill>
                <a:latin typeface="Poppins"/>
                <a:ea typeface="Poppins"/>
                <a:cs typeface="Poppins"/>
                <a:sym typeface="Poppins"/>
              </a:rPr>
              <a:t>abel Column</a:t>
            </a:r>
          </a:p>
          <a:p>
            <a:pPr algn="l">
              <a:lnSpc>
                <a:spcPts val="3027"/>
              </a:lnSpc>
            </a:pP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5F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515034" y="1924050"/>
            <a:ext cx="6474988" cy="169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sz="5499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Data</a:t>
            </a:r>
            <a:r>
              <a:rPr lang="en-US" sz="5499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 Preprocessing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275099" y="3622675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553929" y="5143500"/>
            <a:ext cx="11706106" cy="4090119"/>
            <a:chOff x="0" y="0"/>
            <a:chExt cx="3083090" cy="10772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083090" cy="1077233"/>
            </a:xfrm>
            <a:custGeom>
              <a:avLst/>
              <a:gdLst/>
              <a:ahLst/>
              <a:cxnLst/>
              <a:rect r="r" b="b" t="t" l="l"/>
              <a:pathLst>
                <a:path h="1077233" w="3083090">
                  <a:moveTo>
                    <a:pt x="66136" y="0"/>
                  </a:moveTo>
                  <a:lnTo>
                    <a:pt x="3016954" y="0"/>
                  </a:lnTo>
                  <a:cubicBezTo>
                    <a:pt x="3034494" y="0"/>
                    <a:pt x="3051316" y="6968"/>
                    <a:pt x="3063719" y="19371"/>
                  </a:cubicBezTo>
                  <a:cubicBezTo>
                    <a:pt x="3076122" y="31774"/>
                    <a:pt x="3083090" y="48595"/>
                    <a:pt x="3083090" y="66136"/>
                  </a:cubicBezTo>
                  <a:lnTo>
                    <a:pt x="3083090" y="1011097"/>
                  </a:lnTo>
                  <a:cubicBezTo>
                    <a:pt x="3083090" y="1028637"/>
                    <a:pt x="3076122" y="1045459"/>
                    <a:pt x="3063719" y="1057862"/>
                  </a:cubicBezTo>
                  <a:cubicBezTo>
                    <a:pt x="3051316" y="1070265"/>
                    <a:pt x="3034494" y="1077233"/>
                    <a:pt x="3016954" y="1077233"/>
                  </a:cubicBezTo>
                  <a:lnTo>
                    <a:pt x="66136" y="1077233"/>
                  </a:lnTo>
                  <a:cubicBezTo>
                    <a:pt x="48595" y="1077233"/>
                    <a:pt x="31774" y="1070265"/>
                    <a:pt x="19371" y="1057862"/>
                  </a:cubicBezTo>
                  <a:cubicBezTo>
                    <a:pt x="6968" y="1045459"/>
                    <a:pt x="0" y="1028637"/>
                    <a:pt x="0" y="1011097"/>
                  </a:cubicBezTo>
                  <a:lnTo>
                    <a:pt x="0" y="66136"/>
                  </a:lnTo>
                  <a:cubicBezTo>
                    <a:pt x="0" y="48595"/>
                    <a:pt x="6968" y="31774"/>
                    <a:pt x="19371" y="19371"/>
                  </a:cubicBezTo>
                  <a:cubicBezTo>
                    <a:pt x="31774" y="6968"/>
                    <a:pt x="48595" y="0"/>
                    <a:pt x="66136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3083090" cy="11439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492406" y="2487664"/>
            <a:ext cx="995232" cy="995232"/>
            <a:chOff x="0" y="0"/>
            <a:chExt cx="1326976" cy="1326976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1326976" cy="1326976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45454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344057" y="344057"/>
              <a:ext cx="638862" cy="638862"/>
            </a:xfrm>
            <a:custGeom>
              <a:avLst/>
              <a:gdLst/>
              <a:ahLst/>
              <a:cxnLst/>
              <a:rect r="r" b="b" t="t" l="l"/>
              <a:pathLst>
                <a:path h="638862" w="638862">
                  <a:moveTo>
                    <a:pt x="0" y="0"/>
                  </a:moveTo>
                  <a:lnTo>
                    <a:pt x="638862" y="0"/>
                  </a:lnTo>
                  <a:lnTo>
                    <a:pt x="638862" y="638862"/>
                  </a:lnTo>
                  <a:lnTo>
                    <a:pt x="0" y="63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1559849" y="4329408"/>
            <a:ext cx="995232" cy="995232"/>
            <a:chOff x="0" y="0"/>
            <a:chExt cx="1326976" cy="1326976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0"/>
              <a:ext cx="1326976" cy="1326976"/>
              <a:chOff x="0" y="0"/>
              <a:chExt cx="812800" cy="8128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45454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344057" y="344057"/>
              <a:ext cx="638862" cy="638862"/>
            </a:xfrm>
            <a:custGeom>
              <a:avLst/>
              <a:gdLst/>
              <a:ahLst/>
              <a:cxnLst/>
              <a:rect r="r" b="b" t="t" l="l"/>
              <a:pathLst>
                <a:path h="638862" w="638862">
                  <a:moveTo>
                    <a:pt x="0" y="0"/>
                  </a:moveTo>
                  <a:lnTo>
                    <a:pt x="638862" y="0"/>
                  </a:lnTo>
                  <a:lnTo>
                    <a:pt x="638862" y="638862"/>
                  </a:lnTo>
                  <a:lnTo>
                    <a:pt x="0" y="63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028700" y="3622675"/>
            <a:ext cx="9002673" cy="5635625"/>
          </a:xfrm>
          <a:custGeom>
            <a:avLst/>
            <a:gdLst/>
            <a:ahLst/>
            <a:cxnLst/>
            <a:rect r="r" b="b" t="t" l="l"/>
            <a:pathLst>
              <a:path h="5635625" w="9002673">
                <a:moveTo>
                  <a:pt x="0" y="0"/>
                </a:moveTo>
                <a:lnTo>
                  <a:pt x="9002673" y="0"/>
                </a:lnTo>
                <a:lnTo>
                  <a:pt x="9002673" y="5635625"/>
                </a:lnTo>
                <a:lnTo>
                  <a:pt x="0" y="5635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3215" r="0" b="-3215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8723274" y="2762171"/>
            <a:ext cx="7081986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B</a:t>
            </a: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efore training the model, the text d</a:t>
            </a: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ata is cleaned and transformed.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730899" y="2218134"/>
            <a:ext cx="4045689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Pr</a:t>
            </a: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eprocessing St</a:t>
            </a: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eps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776588" y="4754727"/>
            <a:ext cx="3552873" cy="1073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it improve</a:t>
            </a: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000" strike="noStrike" u="none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accuracy and helps the mod</a:t>
            </a:r>
            <a:r>
              <a:rPr lang="en-US" sz="2000" strike="noStrike" u="none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el</a:t>
            </a:r>
            <a:r>
              <a:rPr lang="en-US" sz="2000" strike="noStrike" u="none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strike="noStrike" u="none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focu</a:t>
            </a:r>
            <a:r>
              <a:rPr lang="en-US" sz="2000" strike="noStrike" u="none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 on me</a:t>
            </a:r>
            <a:r>
              <a:rPr lang="en-US" sz="2000" strike="noStrike" u="none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aningful</a:t>
            </a:r>
            <a:r>
              <a:rPr lang="en-US" sz="2000" strike="noStrike" u="none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 wor</a:t>
            </a:r>
            <a:r>
              <a:rPr lang="en-US" sz="2000" strike="noStrike" u="none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ds.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776588" y="4257111"/>
            <a:ext cx="3355844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Why</a:t>
            </a: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 P</a:t>
            </a: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reprocessing?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5F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42366" y="833777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3387852"/>
            <a:ext cx="5156131" cy="1055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The system conve</a:t>
            </a:r>
            <a:r>
              <a:rPr lang="en-US" sz="1999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rts </a:t>
            </a:r>
            <a:r>
              <a:rPr lang="en-US" sz="1999" strike="noStrike" u="none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text into numerical features, trains a Decision Tree model, and predicts the class of new messages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1367959"/>
            <a:ext cx="5676358" cy="208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80"/>
              </a:lnSpc>
              <a:spcBef>
                <a:spcPct val="0"/>
              </a:spcBef>
            </a:pPr>
            <a:r>
              <a:rPr lang="en-US" b="true" sz="6800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 Sys</a:t>
            </a:r>
            <a:r>
              <a:rPr lang="en-US" b="true" sz="6800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tem A</a:t>
            </a:r>
            <a:r>
              <a:rPr lang="en-US" b="true" sz="6800" strike="noStrike" u="non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rchitecture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42366" y="5143500"/>
            <a:ext cx="7841841" cy="6626072"/>
            <a:chOff x="0" y="0"/>
            <a:chExt cx="2065341" cy="174513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065341" cy="1745138"/>
            </a:xfrm>
            <a:custGeom>
              <a:avLst/>
              <a:gdLst/>
              <a:ahLst/>
              <a:cxnLst/>
              <a:rect r="r" b="b" t="t" l="l"/>
              <a:pathLst>
                <a:path h="1745138" w="2065341">
                  <a:moveTo>
                    <a:pt x="98726" y="0"/>
                  </a:moveTo>
                  <a:lnTo>
                    <a:pt x="1966615" y="0"/>
                  </a:lnTo>
                  <a:cubicBezTo>
                    <a:pt x="2021140" y="0"/>
                    <a:pt x="2065341" y="44201"/>
                    <a:pt x="2065341" y="98726"/>
                  </a:cubicBezTo>
                  <a:lnTo>
                    <a:pt x="2065341" y="1646412"/>
                  </a:lnTo>
                  <a:cubicBezTo>
                    <a:pt x="2065341" y="1700937"/>
                    <a:pt x="2021140" y="1745138"/>
                    <a:pt x="1966615" y="1745138"/>
                  </a:cubicBezTo>
                  <a:lnTo>
                    <a:pt x="98726" y="1745138"/>
                  </a:lnTo>
                  <a:cubicBezTo>
                    <a:pt x="44201" y="1745138"/>
                    <a:pt x="0" y="1700937"/>
                    <a:pt x="0" y="1646412"/>
                  </a:cubicBezTo>
                  <a:lnTo>
                    <a:pt x="0" y="98726"/>
                  </a:lnTo>
                  <a:cubicBezTo>
                    <a:pt x="0" y="44201"/>
                    <a:pt x="44201" y="0"/>
                    <a:pt x="98726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66675"/>
              <a:ext cx="2065341" cy="18118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189599" y="1473182"/>
            <a:ext cx="995232" cy="995232"/>
            <a:chOff x="0" y="0"/>
            <a:chExt cx="1326976" cy="1326976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1326976" cy="1326976"/>
              <a:chOff x="0" y="0"/>
              <a:chExt cx="812800" cy="8128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45454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344057" y="344057"/>
              <a:ext cx="638862" cy="638862"/>
            </a:xfrm>
            <a:custGeom>
              <a:avLst/>
              <a:gdLst/>
              <a:ahLst/>
              <a:cxnLst/>
              <a:rect r="r" b="b" t="t" l="l"/>
              <a:pathLst>
                <a:path h="638862" w="638862">
                  <a:moveTo>
                    <a:pt x="0" y="0"/>
                  </a:moveTo>
                  <a:lnTo>
                    <a:pt x="638862" y="0"/>
                  </a:lnTo>
                  <a:lnTo>
                    <a:pt x="638862" y="638862"/>
                  </a:lnTo>
                  <a:lnTo>
                    <a:pt x="0" y="638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542366" y="4443781"/>
            <a:ext cx="7375779" cy="4420226"/>
          </a:xfrm>
          <a:custGeom>
            <a:avLst/>
            <a:gdLst/>
            <a:ahLst/>
            <a:cxnLst/>
            <a:rect r="r" b="b" t="t" l="l"/>
            <a:pathLst>
              <a:path h="4420226" w="7375779">
                <a:moveTo>
                  <a:pt x="0" y="0"/>
                </a:moveTo>
                <a:lnTo>
                  <a:pt x="7375779" y="0"/>
                </a:lnTo>
                <a:lnTo>
                  <a:pt x="7375779" y="4420226"/>
                </a:lnTo>
                <a:lnTo>
                  <a:pt x="0" y="44202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8618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572600" y="833777"/>
            <a:ext cx="8200366" cy="6019487"/>
          </a:xfrm>
          <a:custGeom>
            <a:avLst/>
            <a:gdLst/>
            <a:ahLst/>
            <a:cxnLst/>
            <a:rect r="r" b="b" t="t" l="l"/>
            <a:pathLst>
              <a:path h="6019487" w="8200366">
                <a:moveTo>
                  <a:pt x="0" y="0"/>
                </a:moveTo>
                <a:lnTo>
                  <a:pt x="8200366" y="0"/>
                </a:lnTo>
                <a:lnTo>
                  <a:pt x="8200366" y="6019487"/>
                </a:lnTo>
                <a:lnTo>
                  <a:pt x="0" y="60194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2172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5F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859040" y="-1580811"/>
            <a:ext cx="5400260" cy="10602742"/>
            <a:chOff x="0" y="0"/>
            <a:chExt cx="1422291" cy="2792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22291" cy="2792492"/>
            </a:xfrm>
            <a:custGeom>
              <a:avLst/>
              <a:gdLst/>
              <a:ahLst/>
              <a:cxnLst/>
              <a:rect r="r" b="b" t="t" l="l"/>
              <a:pathLst>
                <a:path h="2792492" w="1422291">
                  <a:moveTo>
                    <a:pt x="143362" y="0"/>
                  </a:moveTo>
                  <a:lnTo>
                    <a:pt x="1278929" y="0"/>
                  </a:lnTo>
                  <a:cubicBezTo>
                    <a:pt x="1358105" y="0"/>
                    <a:pt x="1422291" y="64185"/>
                    <a:pt x="1422291" y="143362"/>
                  </a:cubicBezTo>
                  <a:lnTo>
                    <a:pt x="1422291" y="2649130"/>
                  </a:lnTo>
                  <a:cubicBezTo>
                    <a:pt x="1422291" y="2728306"/>
                    <a:pt x="1358105" y="2792492"/>
                    <a:pt x="1278929" y="2792492"/>
                  </a:cubicBezTo>
                  <a:lnTo>
                    <a:pt x="143362" y="2792492"/>
                  </a:lnTo>
                  <a:cubicBezTo>
                    <a:pt x="64185" y="2792492"/>
                    <a:pt x="0" y="2728306"/>
                    <a:pt x="0" y="2649130"/>
                  </a:cubicBezTo>
                  <a:lnTo>
                    <a:pt x="0" y="143362"/>
                  </a:lnTo>
                  <a:cubicBezTo>
                    <a:pt x="0" y="64185"/>
                    <a:pt x="64185" y="0"/>
                    <a:pt x="143362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1422291" cy="28591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424052" y="5115825"/>
            <a:ext cx="821282" cy="821282"/>
            <a:chOff x="0" y="0"/>
            <a:chExt cx="1095043" cy="1095043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095043" cy="1095043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45454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283922" y="283922"/>
              <a:ext cx="527200" cy="527200"/>
            </a:xfrm>
            <a:custGeom>
              <a:avLst/>
              <a:gdLst/>
              <a:ahLst/>
              <a:cxnLst/>
              <a:rect r="r" b="b" t="t" l="l"/>
              <a:pathLst>
                <a:path h="527200" w="527200">
                  <a:moveTo>
                    <a:pt x="0" y="0"/>
                  </a:moveTo>
                  <a:lnTo>
                    <a:pt x="527199" y="0"/>
                  </a:lnTo>
                  <a:lnTo>
                    <a:pt x="527199" y="527199"/>
                  </a:lnTo>
                  <a:lnTo>
                    <a:pt x="0" y="52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213313" y="7153301"/>
            <a:ext cx="821282" cy="821282"/>
            <a:chOff x="0" y="0"/>
            <a:chExt cx="1095043" cy="1095043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095043" cy="1095043"/>
              <a:chOff x="0" y="0"/>
              <a:chExt cx="812800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45454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283922" y="283922"/>
              <a:ext cx="527200" cy="527200"/>
            </a:xfrm>
            <a:custGeom>
              <a:avLst/>
              <a:gdLst/>
              <a:ahLst/>
              <a:cxnLst/>
              <a:rect r="r" b="b" t="t" l="l"/>
              <a:pathLst>
                <a:path h="527200" w="527200">
                  <a:moveTo>
                    <a:pt x="0" y="0"/>
                  </a:moveTo>
                  <a:lnTo>
                    <a:pt x="527199" y="0"/>
                  </a:lnTo>
                  <a:lnTo>
                    <a:pt x="527199" y="527199"/>
                  </a:lnTo>
                  <a:lnTo>
                    <a:pt x="0" y="52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10921434" y="2080513"/>
            <a:ext cx="6035374" cy="6691452"/>
          </a:xfrm>
          <a:custGeom>
            <a:avLst/>
            <a:gdLst/>
            <a:ahLst/>
            <a:cxnLst/>
            <a:rect r="r" b="b" t="t" l="l"/>
            <a:pathLst>
              <a:path h="6691452" w="6035374">
                <a:moveTo>
                  <a:pt x="0" y="0"/>
                </a:moveTo>
                <a:lnTo>
                  <a:pt x="6035374" y="0"/>
                </a:lnTo>
                <a:lnTo>
                  <a:pt x="6035374" y="6691453"/>
                </a:lnTo>
                <a:lnTo>
                  <a:pt x="0" y="669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308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476534" y="1028700"/>
            <a:ext cx="9782766" cy="8186446"/>
          </a:xfrm>
          <a:custGeom>
            <a:avLst/>
            <a:gdLst/>
            <a:ahLst/>
            <a:cxnLst/>
            <a:rect r="r" b="b" t="t" l="l"/>
            <a:pathLst>
              <a:path h="8186446" w="9782766">
                <a:moveTo>
                  <a:pt x="0" y="0"/>
                </a:moveTo>
                <a:lnTo>
                  <a:pt x="9782766" y="0"/>
                </a:lnTo>
                <a:lnTo>
                  <a:pt x="9782766" y="8186446"/>
                </a:lnTo>
                <a:lnTo>
                  <a:pt x="0" y="81864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19499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034595" y="1178656"/>
            <a:ext cx="4970577" cy="208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6800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Model</a:t>
            </a:r>
            <a:r>
              <a:rPr lang="en-US" sz="6800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 Training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24052" y="3474816"/>
            <a:ext cx="4970577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D</a:t>
            </a: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ecision Tree Training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24052" y="4105448"/>
            <a:ext cx="3396221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Th</a:t>
            </a: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 model learns patt</a:t>
            </a: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erns from labeled messages.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431182" y="5602858"/>
            <a:ext cx="3773995" cy="1425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Cr</a:t>
            </a: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iterion: Gini / Entropy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Maximum Depth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Minimum Samples Split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2101110" y="7437146"/>
            <a:ext cx="5698855" cy="177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Dat</a:t>
            </a: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aset split into Training Set and Testing Set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Model trained using Tra</a:t>
            </a: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ining Data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Tested on unseen messages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2465249" y="5076825"/>
            <a:ext cx="4970577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Imp</a:t>
            </a: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ortant Parameters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334985" y="6907556"/>
            <a:ext cx="4970577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Training Process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5F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89074" y="6349188"/>
            <a:ext cx="366780" cy="366780"/>
          </a:xfrm>
          <a:custGeom>
            <a:avLst/>
            <a:gdLst/>
            <a:ahLst/>
            <a:cxnLst/>
            <a:rect r="r" b="b" t="t" l="l"/>
            <a:pathLst>
              <a:path h="366780" w="366780">
                <a:moveTo>
                  <a:pt x="0" y="0"/>
                </a:moveTo>
                <a:lnTo>
                  <a:pt x="366781" y="0"/>
                </a:lnTo>
                <a:lnTo>
                  <a:pt x="366781" y="366780"/>
                </a:lnTo>
                <a:lnTo>
                  <a:pt x="0" y="3667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9074" y="3298200"/>
            <a:ext cx="366780" cy="366780"/>
          </a:xfrm>
          <a:custGeom>
            <a:avLst/>
            <a:gdLst/>
            <a:ahLst/>
            <a:cxnLst/>
            <a:rect r="r" b="b" t="t" l="l"/>
            <a:pathLst>
              <a:path h="366780" w="366780">
                <a:moveTo>
                  <a:pt x="0" y="0"/>
                </a:moveTo>
                <a:lnTo>
                  <a:pt x="366781" y="0"/>
                </a:lnTo>
                <a:lnTo>
                  <a:pt x="366781" y="366781"/>
                </a:lnTo>
                <a:lnTo>
                  <a:pt x="0" y="3667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144500" y="4891668"/>
            <a:ext cx="4114800" cy="4114800"/>
          </a:xfrm>
          <a:custGeom>
            <a:avLst/>
            <a:gdLst/>
            <a:ahLst/>
            <a:cxnLst/>
            <a:rect r="r" b="b" t="t" l="l"/>
            <a:pathLst>
              <a:path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5861936" y="0"/>
            <a:ext cx="13020002" cy="5663254"/>
            <a:chOff x="0" y="0"/>
            <a:chExt cx="3429136" cy="149155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429136" cy="1491557"/>
            </a:xfrm>
            <a:custGeom>
              <a:avLst/>
              <a:gdLst/>
              <a:ahLst/>
              <a:cxnLst/>
              <a:rect r="r" b="b" t="t" l="l"/>
              <a:pathLst>
                <a:path h="1491557" w="3429136">
                  <a:moveTo>
                    <a:pt x="59462" y="0"/>
                  </a:moveTo>
                  <a:lnTo>
                    <a:pt x="3369675" y="0"/>
                  </a:lnTo>
                  <a:cubicBezTo>
                    <a:pt x="3385445" y="0"/>
                    <a:pt x="3400569" y="6265"/>
                    <a:pt x="3411720" y="17416"/>
                  </a:cubicBezTo>
                  <a:cubicBezTo>
                    <a:pt x="3422872" y="28567"/>
                    <a:pt x="3429136" y="43692"/>
                    <a:pt x="3429136" y="59462"/>
                  </a:cubicBezTo>
                  <a:lnTo>
                    <a:pt x="3429136" y="1432095"/>
                  </a:lnTo>
                  <a:cubicBezTo>
                    <a:pt x="3429136" y="1464935"/>
                    <a:pt x="3402514" y="1491557"/>
                    <a:pt x="3369675" y="1491557"/>
                  </a:cubicBezTo>
                  <a:lnTo>
                    <a:pt x="59462" y="1491557"/>
                  </a:lnTo>
                  <a:cubicBezTo>
                    <a:pt x="43692" y="1491557"/>
                    <a:pt x="28567" y="1485292"/>
                    <a:pt x="17416" y="1474141"/>
                  </a:cubicBezTo>
                  <a:cubicBezTo>
                    <a:pt x="6265" y="1462989"/>
                    <a:pt x="0" y="1447865"/>
                    <a:pt x="0" y="1432095"/>
                  </a:cubicBezTo>
                  <a:lnTo>
                    <a:pt x="0" y="59462"/>
                  </a:lnTo>
                  <a:cubicBezTo>
                    <a:pt x="0" y="26622"/>
                    <a:pt x="26622" y="0"/>
                    <a:pt x="59462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3429136" cy="15582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5633099" y="1028571"/>
            <a:ext cx="11626201" cy="6816968"/>
          </a:xfrm>
          <a:custGeom>
            <a:avLst/>
            <a:gdLst/>
            <a:ahLst/>
            <a:cxnLst/>
            <a:rect r="r" b="b" t="t" l="l"/>
            <a:pathLst>
              <a:path h="6816968" w="11626201">
                <a:moveTo>
                  <a:pt x="0" y="0"/>
                </a:moveTo>
                <a:lnTo>
                  <a:pt x="11626201" y="0"/>
                </a:lnTo>
                <a:lnTo>
                  <a:pt x="11626201" y="6816967"/>
                </a:lnTo>
                <a:lnTo>
                  <a:pt x="0" y="68169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829" t="-5230" r="-9155" b="-13712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575533" y="1211590"/>
            <a:ext cx="5804025" cy="208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6800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Decision Tree Visualization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55855" y="6846813"/>
            <a:ext cx="3539246" cy="213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If message c</a:t>
            </a: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ontains: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"Free" → Spam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"Winner" → Spam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"Meetin</a:t>
            </a: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g" → Ham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"Project" → Ham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579725" y="4257617"/>
            <a:ext cx="2733821" cy="1210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9"/>
              </a:lnSpc>
            </a:pPr>
            <a:r>
              <a:rPr lang="en-US" sz="2292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Th</a:t>
            </a:r>
            <a:r>
              <a:rPr lang="en-US" sz="2292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e </a:t>
            </a:r>
            <a:r>
              <a:rPr lang="en-US" sz="2292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tree uses important words to split the data.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80782" y="6282513"/>
            <a:ext cx="3539246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Example Rules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75533" y="3231525"/>
            <a:ext cx="2494464" cy="858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1"/>
              </a:lnSpc>
              <a:spcBef>
                <a:spcPct val="0"/>
              </a:spcBef>
            </a:pPr>
            <a:r>
              <a:rPr lang="en-US" b="true" sz="2401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Decisi</a:t>
            </a:r>
            <a:r>
              <a:rPr lang="en-US" b="true" sz="2401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on Tree Struc</a:t>
            </a:r>
            <a:r>
              <a:rPr lang="en-US" b="true" sz="2401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ture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5F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372705" y="-1830777"/>
            <a:ext cx="5400260" cy="10602742"/>
            <a:chOff x="0" y="0"/>
            <a:chExt cx="1422291" cy="2792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22291" cy="2792492"/>
            </a:xfrm>
            <a:custGeom>
              <a:avLst/>
              <a:gdLst/>
              <a:ahLst/>
              <a:cxnLst/>
              <a:rect r="r" b="b" t="t" l="l"/>
              <a:pathLst>
                <a:path h="2792492" w="1422291">
                  <a:moveTo>
                    <a:pt x="143362" y="0"/>
                  </a:moveTo>
                  <a:lnTo>
                    <a:pt x="1278929" y="0"/>
                  </a:lnTo>
                  <a:cubicBezTo>
                    <a:pt x="1358105" y="0"/>
                    <a:pt x="1422291" y="64185"/>
                    <a:pt x="1422291" y="143362"/>
                  </a:cubicBezTo>
                  <a:lnTo>
                    <a:pt x="1422291" y="2649130"/>
                  </a:lnTo>
                  <a:cubicBezTo>
                    <a:pt x="1422291" y="2728306"/>
                    <a:pt x="1358105" y="2792492"/>
                    <a:pt x="1278929" y="2792492"/>
                  </a:cubicBezTo>
                  <a:lnTo>
                    <a:pt x="143362" y="2792492"/>
                  </a:lnTo>
                  <a:cubicBezTo>
                    <a:pt x="64185" y="2792492"/>
                    <a:pt x="0" y="2728306"/>
                    <a:pt x="0" y="2649130"/>
                  </a:cubicBezTo>
                  <a:lnTo>
                    <a:pt x="0" y="143362"/>
                  </a:lnTo>
                  <a:cubicBezTo>
                    <a:pt x="0" y="64185"/>
                    <a:pt x="64185" y="0"/>
                    <a:pt x="143362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1422291" cy="28591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13313" y="6591783"/>
            <a:ext cx="821282" cy="821282"/>
            <a:chOff x="0" y="0"/>
            <a:chExt cx="1095043" cy="1095043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095043" cy="1095043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45454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283922" y="283922"/>
              <a:ext cx="527200" cy="527200"/>
            </a:xfrm>
            <a:custGeom>
              <a:avLst/>
              <a:gdLst/>
              <a:ahLst/>
              <a:cxnLst/>
              <a:rect r="r" b="b" t="t" l="l"/>
              <a:pathLst>
                <a:path h="527200" w="527200">
                  <a:moveTo>
                    <a:pt x="0" y="0"/>
                  </a:moveTo>
                  <a:lnTo>
                    <a:pt x="527199" y="0"/>
                  </a:lnTo>
                  <a:lnTo>
                    <a:pt x="527199" y="527199"/>
                  </a:lnTo>
                  <a:lnTo>
                    <a:pt x="0" y="52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2034595" y="1178656"/>
            <a:ext cx="4970577" cy="208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6800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Evalu</a:t>
            </a:r>
            <a:r>
              <a:rPr lang="en-US" sz="6800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ation Metrics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24052" y="3474816"/>
            <a:ext cx="4970577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P</a:t>
            </a: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erformance Metrics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211230" y="7346391"/>
            <a:ext cx="3773995" cy="1425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They measure how effect</a:t>
            </a: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ively the model identifies spam while minimizing false alarms.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7181807" y="1028700"/>
            <a:ext cx="10077493" cy="5483699"/>
          </a:xfrm>
          <a:custGeom>
            <a:avLst/>
            <a:gdLst/>
            <a:ahLst/>
            <a:cxnLst/>
            <a:rect r="r" b="b" t="t" l="l"/>
            <a:pathLst>
              <a:path h="5483699" w="10077493">
                <a:moveTo>
                  <a:pt x="0" y="0"/>
                </a:moveTo>
                <a:lnTo>
                  <a:pt x="10077493" y="0"/>
                </a:lnTo>
                <a:lnTo>
                  <a:pt x="10077493" y="5483699"/>
                </a:lnTo>
                <a:lnTo>
                  <a:pt x="0" y="54836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49451" b="-10889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736057" y="5352061"/>
            <a:ext cx="3523243" cy="3906239"/>
          </a:xfrm>
          <a:custGeom>
            <a:avLst/>
            <a:gdLst/>
            <a:ahLst/>
            <a:cxnLst/>
            <a:rect r="r" b="b" t="t" l="l"/>
            <a:pathLst>
              <a:path h="3906239" w="3523243">
                <a:moveTo>
                  <a:pt x="0" y="0"/>
                </a:moveTo>
                <a:lnTo>
                  <a:pt x="3523243" y="0"/>
                </a:lnTo>
                <a:lnTo>
                  <a:pt x="3523243" y="3906239"/>
                </a:lnTo>
                <a:lnTo>
                  <a:pt x="0" y="39062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308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424052" y="4006187"/>
            <a:ext cx="3396221" cy="177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Accur</a:t>
            </a:r>
            <a:r>
              <a:rPr lang="en-US" sz="2000" b="true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acy</a:t>
            </a:r>
          </a:p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Pr</a:t>
            </a: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ecision</a:t>
            </a:r>
          </a:p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Recall</a:t>
            </a:r>
          </a:p>
          <a:p>
            <a:pPr algn="l">
              <a:lnSpc>
                <a:spcPts val="2800"/>
              </a:lnSpc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F1 Score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2211230" y="6756680"/>
            <a:ext cx="4970577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Why</a:t>
            </a: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 These Metrics?</a:t>
            </a:r>
          </a:p>
        </p:txBody>
      </p: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5F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1859040" y="-1344442"/>
            <a:ext cx="5400260" cy="10602742"/>
            <a:chOff x="0" y="0"/>
            <a:chExt cx="1422291" cy="279249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22291" cy="2792492"/>
            </a:xfrm>
            <a:custGeom>
              <a:avLst/>
              <a:gdLst/>
              <a:ahLst/>
              <a:cxnLst/>
              <a:rect r="r" b="b" t="t" l="l"/>
              <a:pathLst>
                <a:path h="2792492" w="1422291">
                  <a:moveTo>
                    <a:pt x="143362" y="0"/>
                  </a:moveTo>
                  <a:lnTo>
                    <a:pt x="1278929" y="0"/>
                  </a:lnTo>
                  <a:cubicBezTo>
                    <a:pt x="1358105" y="0"/>
                    <a:pt x="1422291" y="64185"/>
                    <a:pt x="1422291" y="143362"/>
                  </a:cubicBezTo>
                  <a:lnTo>
                    <a:pt x="1422291" y="2649130"/>
                  </a:lnTo>
                  <a:cubicBezTo>
                    <a:pt x="1422291" y="2728306"/>
                    <a:pt x="1358105" y="2792492"/>
                    <a:pt x="1278929" y="2792492"/>
                  </a:cubicBezTo>
                  <a:lnTo>
                    <a:pt x="143362" y="2792492"/>
                  </a:lnTo>
                  <a:cubicBezTo>
                    <a:pt x="64185" y="2792492"/>
                    <a:pt x="0" y="2728306"/>
                    <a:pt x="0" y="2649130"/>
                  </a:cubicBezTo>
                  <a:lnTo>
                    <a:pt x="0" y="143362"/>
                  </a:lnTo>
                  <a:cubicBezTo>
                    <a:pt x="0" y="64185"/>
                    <a:pt x="64185" y="0"/>
                    <a:pt x="143362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1422291" cy="28591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213313" y="5352061"/>
            <a:ext cx="821282" cy="821282"/>
            <a:chOff x="0" y="0"/>
            <a:chExt cx="1095043" cy="1095043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095043" cy="1095043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545454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283922" y="283922"/>
              <a:ext cx="527200" cy="527200"/>
            </a:xfrm>
            <a:custGeom>
              <a:avLst/>
              <a:gdLst/>
              <a:ahLst/>
              <a:cxnLst/>
              <a:rect r="r" b="b" t="t" l="l"/>
              <a:pathLst>
                <a:path h="527200" w="527200">
                  <a:moveTo>
                    <a:pt x="0" y="0"/>
                  </a:moveTo>
                  <a:lnTo>
                    <a:pt x="527199" y="0"/>
                  </a:lnTo>
                  <a:lnTo>
                    <a:pt x="527199" y="527199"/>
                  </a:lnTo>
                  <a:lnTo>
                    <a:pt x="0" y="5271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5054481" y="5143500"/>
            <a:ext cx="3711355" cy="4114800"/>
          </a:xfrm>
          <a:custGeom>
            <a:avLst/>
            <a:gdLst/>
            <a:ahLst/>
            <a:cxnLst/>
            <a:rect r="r" b="b" t="t" l="l"/>
            <a:pathLst>
              <a:path h="4114800" w="3711355">
                <a:moveTo>
                  <a:pt x="0" y="0"/>
                </a:moveTo>
                <a:lnTo>
                  <a:pt x="3711355" y="0"/>
                </a:lnTo>
                <a:lnTo>
                  <a:pt x="37113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308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765836" y="1139988"/>
            <a:ext cx="8412104" cy="6744679"/>
          </a:xfrm>
          <a:custGeom>
            <a:avLst/>
            <a:gdLst/>
            <a:ahLst/>
            <a:cxnLst/>
            <a:rect r="r" b="b" t="t" l="l"/>
            <a:pathLst>
              <a:path h="6744679" w="8412104">
                <a:moveTo>
                  <a:pt x="0" y="0"/>
                </a:moveTo>
                <a:lnTo>
                  <a:pt x="8412104" y="0"/>
                </a:lnTo>
                <a:lnTo>
                  <a:pt x="8412104" y="6744680"/>
                </a:lnTo>
                <a:lnTo>
                  <a:pt x="0" y="67446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7641" r="-8985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034595" y="1178656"/>
            <a:ext cx="4970577" cy="208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80"/>
              </a:lnSpc>
            </a:pPr>
            <a:r>
              <a:rPr lang="en-US" sz="6800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Confus</a:t>
            </a:r>
            <a:r>
              <a:rPr lang="en-US" sz="6800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ion Metrics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24052" y="3474816"/>
            <a:ext cx="4970577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What is a Con</a:t>
            </a: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fusion Matrix?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211230" y="6106668"/>
            <a:ext cx="3773995" cy="177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True Positive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True Negat</a:t>
            </a: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ive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False Positive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False Negative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424052" y="4006187"/>
            <a:ext cx="3396221" cy="1425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true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 confusion m</a:t>
            </a: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atr</a:t>
            </a:r>
            <a:r>
              <a:rPr lang="en-US" b="true" sz="2000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ix shows the number of correct and incorrect predictions.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2211230" y="5410603"/>
            <a:ext cx="4970577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Compon</a:t>
            </a:r>
            <a:r>
              <a:rPr lang="en-US" b="true" sz="2400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ents</a:t>
            </a:r>
          </a:p>
        </p:txBody>
      </p:sp>
    </p:spTree>
  </p:cSld>
  <p:clrMapOvr>
    <a:masterClrMapping/>
  </p:clrMapOvr>
  <p:transition spd="fast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5F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68525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806373" y="3527563"/>
            <a:ext cx="11706106" cy="3719605"/>
            <a:chOff x="0" y="0"/>
            <a:chExt cx="3083090" cy="97964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083090" cy="979649"/>
            </a:xfrm>
            <a:custGeom>
              <a:avLst/>
              <a:gdLst/>
              <a:ahLst/>
              <a:cxnLst/>
              <a:rect r="r" b="b" t="t" l="l"/>
              <a:pathLst>
                <a:path h="979649" w="3083090">
                  <a:moveTo>
                    <a:pt x="66136" y="0"/>
                  </a:moveTo>
                  <a:lnTo>
                    <a:pt x="3016954" y="0"/>
                  </a:lnTo>
                  <a:cubicBezTo>
                    <a:pt x="3034494" y="0"/>
                    <a:pt x="3051316" y="6968"/>
                    <a:pt x="3063719" y="19371"/>
                  </a:cubicBezTo>
                  <a:cubicBezTo>
                    <a:pt x="3076122" y="31774"/>
                    <a:pt x="3083090" y="48595"/>
                    <a:pt x="3083090" y="66136"/>
                  </a:cubicBezTo>
                  <a:lnTo>
                    <a:pt x="3083090" y="913513"/>
                  </a:lnTo>
                  <a:cubicBezTo>
                    <a:pt x="3083090" y="931054"/>
                    <a:pt x="3076122" y="947876"/>
                    <a:pt x="3063719" y="960278"/>
                  </a:cubicBezTo>
                  <a:cubicBezTo>
                    <a:pt x="3051316" y="972681"/>
                    <a:pt x="3034494" y="979649"/>
                    <a:pt x="3016954" y="979649"/>
                  </a:cubicBezTo>
                  <a:lnTo>
                    <a:pt x="66136" y="979649"/>
                  </a:lnTo>
                  <a:cubicBezTo>
                    <a:pt x="48595" y="979649"/>
                    <a:pt x="31774" y="972681"/>
                    <a:pt x="19371" y="960278"/>
                  </a:cubicBezTo>
                  <a:cubicBezTo>
                    <a:pt x="6968" y="947876"/>
                    <a:pt x="0" y="931054"/>
                    <a:pt x="0" y="913513"/>
                  </a:cubicBezTo>
                  <a:lnTo>
                    <a:pt x="0" y="66136"/>
                  </a:lnTo>
                  <a:cubicBezTo>
                    <a:pt x="0" y="48595"/>
                    <a:pt x="6968" y="31774"/>
                    <a:pt x="19371" y="19371"/>
                  </a:cubicBezTo>
                  <a:cubicBezTo>
                    <a:pt x="31774" y="6968"/>
                    <a:pt x="48595" y="0"/>
                    <a:pt x="66136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083090" cy="1046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1183412" y="2420227"/>
            <a:ext cx="1432560" cy="358140"/>
          </a:xfrm>
          <a:custGeom>
            <a:avLst/>
            <a:gdLst/>
            <a:ahLst/>
            <a:cxnLst/>
            <a:rect r="r" b="b" t="t" l="l"/>
            <a:pathLst>
              <a:path h="358140" w="1432560">
                <a:moveTo>
                  <a:pt x="0" y="0"/>
                </a:moveTo>
                <a:lnTo>
                  <a:pt x="1432560" y="0"/>
                </a:lnTo>
                <a:lnTo>
                  <a:pt x="1432560" y="358140"/>
                </a:lnTo>
                <a:lnTo>
                  <a:pt x="0" y="3581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519905" y="3093660"/>
            <a:ext cx="7739395" cy="6164640"/>
          </a:xfrm>
          <a:custGeom>
            <a:avLst/>
            <a:gdLst/>
            <a:ahLst/>
            <a:cxnLst/>
            <a:rect r="r" b="b" t="t" l="l"/>
            <a:pathLst>
              <a:path h="6164640" w="7739395">
                <a:moveTo>
                  <a:pt x="0" y="0"/>
                </a:moveTo>
                <a:lnTo>
                  <a:pt x="7739395" y="0"/>
                </a:lnTo>
                <a:lnTo>
                  <a:pt x="7739395" y="6164640"/>
                </a:lnTo>
                <a:lnTo>
                  <a:pt x="0" y="6164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2256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1068525"/>
            <a:ext cx="9735135" cy="2459038"/>
          </a:xfrm>
          <a:custGeom>
            <a:avLst/>
            <a:gdLst/>
            <a:ahLst/>
            <a:cxnLst/>
            <a:rect r="r" b="b" t="t" l="l"/>
            <a:pathLst>
              <a:path h="2459038" w="9735135">
                <a:moveTo>
                  <a:pt x="0" y="0"/>
                </a:moveTo>
                <a:lnTo>
                  <a:pt x="9735135" y="0"/>
                </a:lnTo>
                <a:lnTo>
                  <a:pt x="9735135" y="2459038"/>
                </a:lnTo>
                <a:lnTo>
                  <a:pt x="0" y="24590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8279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6352485"/>
            <a:ext cx="4125113" cy="4114800"/>
          </a:xfrm>
          <a:custGeom>
            <a:avLst/>
            <a:gdLst/>
            <a:ahLst/>
            <a:cxnLst/>
            <a:rect r="r" b="b" t="t" l="l"/>
            <a:pathLst>
              <a:path h="4114800" w="4125113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675366" y="3824841"/>
            <a:ext cx="6419144" cy="2877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0472"/>
              </a:lnSpc>
            </a:pPr>
            <a:r>
              <a:rPr lang="en-US" b="true" sz="8726">
                <a:solidFill>
                  <a:srgbClr val="FFFFFF"/>
                </a:solidFill>
                <a:latin typeface="Agrandir Bold"/>
                <a:ea typeface="Agrandir Bold"/>
                <a:cs typeface="Agrandir Bold"/>
                <a:sym typeface="Agrandir Bold"/>
              </a:rPr>
              <a:t>Results and Predictions</a:t>
            </a:r>
          </a:p>
        </p:txBody>
      </p:sp>
    </p:spTree>
  </p:cSld>
  <p:clrMapOvr>
    <a:masterClrMapping/>
  </p:clrMapOvr>
  <p:transition spd="fast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5F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750141" y="2233952"/>
            <a:ext cx="11706106" cy="3719605"/>
            <a:chOff x="0" y="0"/>
            <a:chExt cx="3083090" cy="97964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083090" cy="979649"/>
            </a:xfrm>
            <a:custGeom>
              <a:avLst/>
              <a:gdLst/>
              <a:ahLst/>
              <a:cxnLst/>
              <a:rect r="r" b="b" t="t" l="l"/>
              <a:pathLst>
                <a:path h="979649" w="3083090">
                  <a:moveTo>
                    <a:pt x="66136" y="0"/>
                  </a:moveTo>
                  <a:lnTo>
                    <a:pt x="3016954" y="0"/>
                  </a:lnTo>
                  <a:cubicBezTo>
                    <a:pt x="3034494" y="0"/>
                    <a:pt x="3051316" y="6968"/>
                    <a:pt x="3063719" y="19371"/>
                  </a:cubicBezTo>
                  <a:cubicBezTo>
                    <a:pt x="3076122" y="31774"/>
                    <a:pt x="3083090" y="48595"/>
                    <a:pt x="3083090" y="66136"/>
                  </a:cubicBezTo>
                  <a:lnTo>
                    <a:pt x="3083090" y="913513"/>
                  </a:lnTo>
                  <a:cubicBezTo>
                    <a:pt x="3083090" y="931054"/>
                    <a:pt x="3076122" y="947876"/>
                    <a:pt x="3063719" y="960278"/>
                  </a:cubicBezTo>
                  <a:cubicBezTo>
                    <a:pt x="3051316" y="972681"/>
                    <a:pt x="3034494" y="979649"/>
                    <a:pt x="3016954" y="979649"/>
                  </a:cubicBezTo>
                  <a:lnTo>
                    <a:pt x="66136" y="979649"/>
                  </a:lnTo>
                  <a:cubicBezTo>
                    <a:pt x="48595" y="979649"/>
                    <a:pt x="31774" y="972681"/>
                    <a:pt x="19371" y="960278"/>
                  </a:cubicBezTo>
                  <a:cubicBezTo>
                    <a:pt x="6968" y="947876"/>
                    <a:pt x="0" y="931054"/>
                    <a:pt x="0" y="913513"/>
                  </a:cubicBezTo>
                  <a:lnTo>
                    <a:pt x="0" y="66136"/>
                  </a:lnTo>
                  <a:cubicBezTo>
                    <a:pt x="0" y="48595"/>
                    <a:pt x="6968" y="31774"/>
                    <a:pt x="19371" y="19371"/>
                  </a:cubicBezTo>
                  <a:cubicBezTo>
                    <a:pt x="31774" y="6968"/>
                    <a:pt x="48595" y="0"/>
                    <a:pt x="66136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083090" cy="1046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210662" y="1600491"/>
            <a:ext cx="1432560" cy="358140"/>
          </a:xfrm>
          <a:custGeom>
            <a:avLst/>
            <a:gdLst/>
            <a:ahLst/>
            <a:cxnLst/>
            <a:rect r="r" b="b" t="t" l="l"/>
            <a:pathLst>
              <a:path h="358140" w="1432560">
                <a:moveTo>
                  <a:pt x="0" y="0"/>
                </a:moveTo>
                <a:lnTo>
                  <a:pt x="1432560" y="0"/>
                </a:lnTo>
                <a:lnTo>
                  <a:pt x="1432560" y="358140"/>
                </a:lnTo>
                <a:lnTo>
                  <a:pt x="0" y="3581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2233952"/>
            <a:ext cx="9344365" cy="7008274"/>
          </a:xfrm>
          <a:custGeom>
            <a:avLst/>
            <a:gdLst/>
            <a:ahLst/>
            <a:cxnLst/>
            <a:rect r="r" b="b" t="t" l="l"/>
            <a:pathLst>
              <a:path h="7008274" w="9344365">
                <a:moveTo>
                  <a:pt x="0" y="0"/>
                </a:moveTo>
                <a:lnTo>
                  <a:pt x="9344365" y="0"/>
                </a:lnTo>
                <a:lnTo>
                  <a:pt x="9344365" y="7008274"/>
                </a:lnTo>
                <a:lnTo>
                  <a:pt x="0" y="700827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2959730" y="5738089"/>
            <a:ext cx="3667554" cy="3480842"/>
          </a:xfrm>
          <a:custGeom>
            <a:avLst/>
            <a:gdLst/>
            <a:ahLst/>
            <a:cxnLst/>
            <a:rect r="r" b="b" t="t" l="l"/>
            <a:pathLst>
              <a:path h="3480842" w="3667554">
                <a:moveTo>
                  <a:pt x="0" y="0"/>
                </a:moveTo>
                <a:lnTo>
                  <a:pt x="3667554" y="0"/>
                </a:lnTo>
                <a:lnTo>
                  <a:pt x="3667554" y="3480842"/>
                </a:lnTo>
                <a:lnTo>
                  <a:pt x="0" y="34808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373065" y="1329384"/>
            <a:ext cx="7335108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9119"/>
              </a:lnSpc>
            </a:pPr>
            <a:r>
              <a:rPr lang="en-US" sz="7599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Applic</a:t>
            </a:r>
            <a:r>
              <a:rPr lang="en-US" b="true" sz="7599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ations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992597" y="3607664"/>
            <a:ext cx="6096044" cy="213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Gmail Spam Filter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Outlook Email Protection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SMS Spam Detection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Social Media Message Filtering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Cybersecurity Systems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0738572" y="2959964"/>
            <a:ext cx="7335108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99"/>
              </a:lnSpc>
            </a:pPr>
            <a:r>
              <a:rPr lang="en-US" sz="3999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Real-World Applic</a:t>
            </a:r>
            <a:r>
              <a:rPr lang="en-US" b="true" sz="3999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ations</a:t>
            </a:r>
          </a:p>
        </p:txBody>
      </p:sp>
    </p:spTree>
  </p:cSld>
  <p:clrMapOvr>
    <a:masterClrMapping/>
  </p:clrMapOvr>
  <p:transition spd="fast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5F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105546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946952" y="1105546"/>
            <a:ext cx="11706106" cy="3719605"/>
            <a:chOff x="0" y="0"/>
            <a:chExt cx="3083090" cy="97964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083090" cy="979649"/>
            </a:xfrm>
            <a:custGeom>
              <a:avLst/>
              <a:gdLst/>
              <a:ahLst/>
              <a:cxnLst/>
              <a:rect r="r" b="b" t="t" l="l"/>
              <a:pathLst>
                <a:path h="979649" w="3083090">
                  <a:moveTo>
                    <a:pt x="66136" y="0"/>
                  </a:moveTo>
                  <a:lnTo>
                    <a:pt x="3016954" y="0"/>
                  </a:lnTo>
                  <a:cubicBezTo>
                    <a:pt x="3034494" y="0"/>
                    <a:pt x="3051316" y="6968"/>
                    <a:pt x="3063719" y="19371"/>
                  </a:cubicBezTo>
                  <a:cubicBezTo>
                    <a:pt x="3076122" y="31774"/>
                    <a:pt x="3083090" y="48595"/>
                    <a:pt x="3083090" y="66136"/>
                  </a:cubicBezTo>
                  <a:lnTo>
                    <a:pt x="3083090" y="913513"/>
                  </a:lnTo>
                  <a:cubicBezTo>
                    <a:pt x="3083090" y="931054"/>
                    <a:pt x="3076122" y="947876"/>
                    <a:pt x="3063719" y="960278"/>
                  </a:cubicBezTo>
                  <a:cubicBezTo>
                    <a:pt x="3051316" y="972681"/>
                    <a:pt x="3034494" y="979649"/>
                    <a:pt x="3016954" y="979649"/>
                  </a:cubicBezTo>
                  <a:lnTo>
                    <a:pt x="66136" y="979649"/>
                  </a:lnTo>
                  <a:cubicBezTo>
                    <a:pt x="48595" y="979649"/>
                    <a:pt x="31774" y="972681"/>
                    <a:pt x="19371" y="960278"/>
                  </a:cubicBezTo>
                  <a:cubicBezTo>
                    <a:pt x="6968" y="947876"/>
                    <a:pt x="0" y="931054"/>
                    <a:pt x="0" y="913513"/>
                  </a:cubicBezTo>
                  <a:lnTo>
                    <a:pt x="0" y="66136"/>
                  </a:lnTo>
                  <a:cubicBezTo>
                    <a:pt x="0" y="48595"/>
                    <a:pt x="6968" y="31774"/>
                    <a:pt x="19371" y="19371"/>
                  </a:cubicBezTo>
                  <a:cubicBezTo>
                    <a:pt x="31774" y="6968"/>
                    <a:pt x="48595" y="0"/>
                    <a:pt x="66136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083090" cy="1046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210662" y="1600491"/>
            <a:ext cx="1432560" cy="358140"/>
          </a:xfrm>
          <a:custGeom>
            <a:avLst/>
            <a:gdLst/>
            <a:ahLst/>
            <a:cxnLst/>
            <a:rect r="r" b="b" t="t" l="l"/>
            <a:pathLst>
              <a:path h="358140" w="1432560">
                <a:moveTo>
                  <a:pt x="0" y="0"/>
                </a:moveTo>
                <a:lnTo>
                  <a:pt x="1432560" y="0"/>
                </a:lnTo>
                <a:lnTo>
                  <a:pt x="1432560" y="358140"/>
                </a:lnTo>
                <a:lnTo>
                  <a:pt x="0" y="3581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1067123"/>
            <a:ext cx="4475898" cy="8152754"/>
          </a:xfrm>
          <a:custGeom>
            <a:avLst/>
            <a:gdLst/>
            <a:ahLst/>
            <a:cxnLst/>
            <a:rect r="r" b="b" t="t" l="l"/>
            <a:pathLst>
              <a:path h="8152754" w="4475898">
                <a:moveTo>
                  <a:pt x="0" y="0"/>
                </a:moveTo>
                <a:lnTo>
                  <a:pt x="4475898" y="0"/>
                </a:lnTo>
                <a:lnTo>
                  <a:pt x="4475898" y="8152754"/>
                </a:lnTo>
                <a:lnTo>
                  <a:pt x="0" y="81527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2512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643222" y="4825152"/>
            <a:ext cx="3699560" cy="4394725"/>
          </a:xfrm>
          <a:custGeom>
            <a:avLst/>
            <a:gdLst/>
            <a:ahLst/>
            <a:cxnLst/>
            <a:rect r="r" b="b" t="t" l="l"/>
            <a:pathLst>
              <a:path h="4394725" w="3699560">
                <a:moveTo>
                  <a:pt x="0" y="0"/>
                </a:moveTo>
                <a:lnTo>
                  <a:pt x="3699559" y="0"/>
                </a:lnTo>
                <a:lnTo>
                  <a:pt x="3699559" y="4394725"/>
                </a:lnTo>
                <a:lnTo>
                  <a:pt x="0" y="439472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924192" y="924571"/>
            <a:ext cx="7335108" cy="223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160"/>
              </a:lnSpc>
            </a:pPr>
            <a:r>
              <a:rPr lang="en-US" sz="6800" b="true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Fut</a:t>
            </a:r>
            <a:r>
              <a:rPr lang="en-US" b="true" sz="6800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ure Enhancements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163256" y="3813266"/>
            <a:ext cx="6096044" cy="2482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se larger datasets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Real-time email filtering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andom Forest implementation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XGB</a:t>
            </a: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oost classifier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Deep Learning models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Web Application Deployment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1163256" y="7253571"/>
            <a:ext cx="6096044" cy="1778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Py</a:t>
            </a: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thon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Sc</a:t>
            </a: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ikit-Learn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Flask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treamlit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1163256" y="6338099"/>
            <a:ext cx="6096044" cy="701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spc="-77" b="true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Tec</a:t>
            </a:r>
            <a:r>
              <a:rPr lang="en-US" b="true" sz="3899" spc="-77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hnologies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543724" y="3022616"/>
            <a:ext cx="6096044" cy="701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899" spc="-77" b="true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P</a:t>
            </a:r>
            <a:r>
              <a:rPr lang="en-US" b="true" sz="3899" spc="-77">
                <a:solidFill>
                  <a:srgbClr val="545454"/>
                </a:solidFill>
                <a:latin typeface="Poppins Bold"/>
                <a:ea typeface="Poppins Bold"/>
                <a:cs typeface="Poppins Bold"/>
                <a:sym typeface="Poppins Bold"/>
              </a:rPr>
              <a:t>ossible Improvements</a:t>
            </a:r>
          </a:p>
        </p:txBody>
      </p:sp>
    </p:spTree>
  </p:cSld>
  <p:clrMapOvr>
    <a:masterClrMapping/>
  </p:clrMapOvr>
  <p:transition spd="fast">
    <p:fade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5F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38160" y="0"/>
                  </a:moveTo>
                  <a:lnTo>
                    <a:pt x="4236566" y="0"/>
                  </a:lnTo>
                  <a:cubicBezTo>
                    <a:pt x="4257641" y="0"/>
                    <a:pt x="4274726" y="17085"/>
                    <a:pt x="4274726" y="38160"/>
                  </a:cubicBezTo>
                  <a:lnTo>
                    <a:pt x="4274726" y="2129307"/>
                  </a:lnTo>
                  <a:cubicBezTo>
                    <a:pt x="4274726" y="2150382"/>
                    <a:pt x="4257641" y="2167467"/>
                    <a:pt x="4236566" y="2167467"/>
                  </a:cubicBezTo>
                  <a:lnTo>
                    <a:pt x="38160" y="2167467"/>
                  </a:lnTo>
                  <a:cubicBezTo>
                    <a:pt x="17085" y="2167467"/>
                    <a:pt x="0" y="2150382"/>
                    <a:pt x="0" y="2129307"/>
                  </a:cubicBezTo>
                  <a:lnTo>
                    <a:pt x="0" y="38160"/>
                  </a:lnTo>
                  <a:cubicBezTo>
                    <a:pt x="0" y="17085"/>
                    <a:pt x="17085" y="0"/>
                    <a:pt x="38160" y="0"/>
                  </a:cubicBezTo>
                  <a:close/>
                </a:path>
              </a:pathLst>
            </a:custGeom>
            <a:ln w="95250" cap="rnd">
              <a:solidFill>
                <a:srgbClr val="54545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834489" y="2420227"/>
            <a:ext cx="11706106" cy="3719605"/>
            <a:chOff x="0" y="0"/>
            <a:chExt cx="3083090" cy="97964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083090" cy="979649"/>
            </a:xfrm>
            <a:custGeom>
              <a:avLst/>
              <a:gdLst/>
              <a:ahLst/>
              <a:cxnLst/>
              <a:rect r="r" b="b" t="t" l="l"/>
              <a:pathLst>
                <a:path h="979649" w="3083090">
                  <a:moveTo>
                    <a:pt x="66136" y="0"/>
                  </a:moveTo>
                  <a:lnTo>
                    <a:pt x="3016954" y="0"/>
                  </a:lnTo>
                  <a:cubicBezTo>
                    <a:pt x="3034494" y="0"/>
                    <a:pt x="3051316" y="6968"/>
                    <a:pt x="3063719" y="19371"/>
                  </a:cubicBezTo>
                  <a:cubicBezTo>
                    <a:pt x="3076122" y="31774"/>
                    <a:pt x="3083090" y="48595"/>
                    <a:pt x="3083090" y="66136"/>
                  </a:cubicBezTo>
                  <a:lnTo>
                    <a:pt x="3083090" y="913513"/>
                  </a:lnTo>
                  <a:cubicBezTo>
                    <a:pt x="3083090" y="931054"/>
                    <a:pt x="3076122" y="947876"/>
                    <a:pt x="3063719" y="960278"/>
                  </a:cubicBezTo>
                  <a:cubicBezTo>
                    <a:pt x="3051316" y="972681"/>
                    <a:pt x="3034494" y="979649"/>
                    <a:pt x="3016954" y="979649"/>
                  </a:cubicBezTo>
                  <a:lnTo>
                    <a:pt x="66136" y="979649"/>
                  </a:lnTo>
                  <a:cubicBezTo>
                    <a:pt x="48595" y="979649"/>
                    <a:pt x="31774" y="972681"/>
                    <a:pt x="19371" y="960278"/>
                  </a:cubicBezTo>
                  <a:cubicBezTo>
                    <a:pt x="6968" y="947876"/>
                    <a:pt x="0" y="931054"/>
                    <a:pt x="0" y="913513"/>
                  </a:cubicBezTo>
                  <a:lnTo>
                    <a:pt x="0" y="66136"/>
                  </a:lnTo>
                  <a:cubicBezTo>
                    <a:pt x="0" y="48595"/>
                    <a:pt x="6968" y="31774"/>
                    <a:pt x="19371" y="19371"/>
                  </a:cubicBezTo>
                  <a:cubicBezTo>
                    <a:pt x="31774" y="6968"/>
                    <a:pt x="48595" y="0"/>
                    <a:pt x="66136" y="0"/>
                  </a:cubicBezTo>
                  <a:close/>
                </a:path>
              </a:pathLst>
            </a:custGeom>
            <a:solidFill>
              <a:srgbClr val="54545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3083090" cy="10463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6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961388" y="1600491"/>
            <a:ext cx="1432560" cy="358140"/>
          </a:xfrm>
          <a:custGeom>
            <a:avLst/>
            <a:gdLst/>
            <a:ahLst/>
            <a:cxnLst/>
            <a:rect r="r" b="b" t="t" l="l"/>
            <a:pathLst>
              <a:path h="358140" w="1432560">
                <a:moveTo>
                  <a:pt x="0" y="0"/>
                </a:moveTo>
                <a:lnTo>
                  <a:pt x="1432560" y="0"/>
                </a:lnTo>
                <a:lnTo>
                  <a:pt x="1432560" y="358140"/>
                </a:lnTo>
                <a:lnTo>
                  <a:pt x="0" y="3581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92406" y="3529169"/>
            <a:ext cx="7651594" cy="5729131"/>
          </a:xfrm>
          <a:custGeom>
            <a:avLst/>
            <a:gdLst/>
            <a:ahLst/>
            <a:cxnLst/>
            <a:rect r="r" b="b" t="t" l="l"/>
            <a:pathLst>
              <a:path h="5729131" w="7651594">
                <a:moveTo>
                  <a:pt x="0" y="0"/>
                </a:moveTo>
                <a:lnTo>
                  <a:pt x="7651594" y="0"/>
                </a:lnTo>
                <a:lnTo>
                  <a:pt x="7651594" y="5729131"/>
                </a:lnTo>
                <a:lnTo>
                  <a:pt x="0" y="57291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373065" y="2539371"/>
            <a:ext cx="7335108" cy="2238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160"/>
              </a:lnSpc>
            </a:pPr>
            <a:r>
              <a:rPr lang="en-US" b="true" sz="6800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Thank You</a:t>
            </a:r>
          </a:p>
          <a:p>
            <a:pPr algn="just">
              <a:lnSpc>
                <a:spcPts val="8160"/>
              </a:lnSpc>
            </a:pPr>
            <a:r>
              <a:rPr lang="en-US" b="true" sz="6800">
                <a:solidFill>
                  <a:srgbClr val="545454"/>
                </a:solidFill>
                <a:latin typeface="Agrandir Bold"/>
                <a:ea typeface="Agrandir Bold"/>
                <a:cs typeface="Agrandir Bold"/>
                <a:sym typeface="Agrandir Bold"/>
              </a:rPr>
              <a:t>Very Much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992597" y="5076825"/>
            <a:ext cx="6096044" cy="389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Successfully developed a spam classification system using Decision Tree.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Achieved high classification accuracy.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Automated spam detection reduces manual effort.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Decision Tree provides easy interpretation and visualization.</a:t>
            </a:r>
          </a:p>
          <a:p>
            <a:pPr algn="l" marL="431801" indent="-215900" lvl="1">
              <a:lnSpc>
                <a:spcPts val="2800"/>
              </a:lnSpc>
              <a:buFont typeface="Arial"/>
              <a:buChar char="•"/>
            </a:pPr>
            <a:r>
              <a:rPr lang="en-US" sz="2000" spc="-40">
                <a:solidFill>
                  <a:srgbClr val="545454"/>
                </a:solidFill>
                <a:latin typeface="Poppins"/>
                <a:ea typeface="Poppins"/>
                <a:cs typeface="Poppins"/>
                <a:sym typeface="Poppins"/>
              </a:rPr>
              <a:t>The project demonstrates the practical application of Machine Learning in cybersecurity and communication systems.</a:t>
            </a:r>
          </a:p>
          <a:p>
            <a:pPr algn="l">
              <a:lnSpc>
                <a:spcPts val="2800"/>
              </a:lnSpc>
            </a:pP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DAHLVf4aZoc</dc:identifier>
  <dcterms:modified xsi:type="dcterms:W3CDTF">2011-08-01T06:04:30Z</dcterms:modified>
  <cp:revision>1</cp:revision>
  <dc:title>Spam Message Classification Using Decision Tree Machine Learning</dc:title>
</cp:coreProperties>
</file>